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7" r:id="rId2"/>
    <p:sldId id="259" r:id="rId3"/>
    <p:sldId id="272" r:id="rId4"/>
    <p:sldId id="292" r:id="rId5"/>
    <p:sldId id="260" r:id="rId6"/>
    <p:sldId id="273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328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6" r:id="rId53"/>
    <p:sldId id="327" r:id="rId54"/>
    <p:sldId id="329" r:id="rId55"/>
    <p:sldId id="322" r:id="rId56"/>
    <p:sldId id="323" r:id="rId57"/>
    <p:sldId id="324" r:id="rId58"/>
    <p:sldId id="325" r:id="rId59"/>
    <p:sldId id="330" r:id="rId60"/>
    <p:sldId id="357" r:id="rId61"/>
    <p:sldId id="358" r:id="rId62"/>
    <p:sldId id="360" r:id="rId63"/>
    <p:sldId id="359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61" r:id="rId75"/>
    <p:sldId id="362" r:id="rId76"/>
    <p:sldId id="363" r:id="rId77"/>
    <p:sldId id="364" r:id="rId78"/>
    <p:sldId id="365" r:id="rId79"/>
    <p:sldId id="366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276" r:id="rId9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76A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682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A51D-4080-4BB4-AD44-5F30D51FDB3C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FEAC-2858-416F-A4F6-E1735B7522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9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UNIX</a:t>
            </a:r>
            <a:r>
              <a:rPr kumimoji="1" lang="zh-TW" altLang="en-US" dirty="0"/>
              <a:t>用户协会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2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Rebel code</a:t>
            </a:r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传奇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3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05407-D81E-4A76-82E1-D63207EDE6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0CA78E-3178-45F2-B646-C921AF438848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0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7143" y="-7143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914399" y="179483"/>
            <a:ext cx="10058399" cy="600885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1431" y="4740900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7144" y="4673204"/>
            <a:ext cx="9151144" cy="600884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640366" y="4864849"/>
            <a:ext cx="503634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fld id="{379552D3-A968-4710-B841-1063F5B640DF}" type="slidenum">
              <a:rPr lang="zh-CN" altLang="en-US" sz="1500" b="1" smtClean="0">
                <a:solidFill>
                  <a:schemeClr val="accent2">
                    <a:lumMod val="50000"/>
                  </a:schemeClr>
                </a:solidFill>
              </a:rPr>
              <a:pPr algn="ctr"/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07" y="18140"/>
            <a:ext cx="395288" cy="3952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7143" y="-7143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914399" y="179483"/>
            <a:ext cx="10058399" cy="600885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1431" y="4740900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7144" y="4673204"/>
            <a:ext cx="9151144" cy="600884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640366" y="4864849"/>
            <a:ext cx="503634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fld id="{379552D3-A968-4710-B841-1063F5B640DF}" type="slidenum">
              <a:rPr lang="zh-CN" altLang="en-US" sz="1500" b="1" smtClean="0">
                <a:solidFill>
                  <a:schemeClr val="accent2">
                    <a:lumMod val="50000"/>
                  </a:schemeClr>
                </a:solidFill>
              </a:rPr>
              <a:pPr algn="ctr"/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07" y="18140"/>
            <a:ext cx="395288" cy="3952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7143" y="-7143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914399" y="179483"/>
            <a:ext cx="10058399" cy="600885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1431" y="4740900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7144" y="4673204"/>
            <a:ext cx="9151144" cy="600884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640366" y="4864849"/>
            <a:ext cx="503634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fld id="{379552D3-A968-4710-B841-1063F5B640DF}" type="slidenum">
              <a:rPr lang="zh-CN" altLang="en-US" sz="1500" b="1" smtClean="0">
                <a:solidFill>
                  <a:schemeClr val="accent2">
                    <a:lumMod val="50000"/>
                  </a:schemeClr>
                </a:solidFill>
              </a:rPr>
              <a:pPr algn="ctr"/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07" y="18140"/>
            <a:ext cx="395288" cy="3952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7143" y="-7143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914399" y="179483"/>
            <a:ext cx="10058399" cy="600885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1431" y="4740900"/>
            <a:ext cx="9165431" cy="707231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7144" y="4673204"/>
            <a:ext cx="9151144" cy="600884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640366" y="4864849"/>
            <a:ext cx="503634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fld id="{379552D3-A968-4710-B841-1063F5B640DF}" type="slidenum">
              <a:rPr lang="zh-CN" altLang="en-US" sz="1500" b="1" smtClean="0">
                <a:solidFill>
                  <a:schemeClr val="accent2">
                    <a:lumMod val="50000"/>
                  </a:schemeClr>
                </a:solidFill>
              </a:rPr>
              <a:pPr algn="ctr"/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07" y="18140"/>
            <a:ext cx="395288" cy="3952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22" y="782"/>
            <a:ext cx="9143756" cy="5141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000100" y="792856"/>
            <a:ext cx="7143800" cy="3207032"/>
            <a:chOff x="928662" y="721418"/>
            <a:chExt cx="7143800" cy="3207032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721418"/>
              <a:ext cx="7143800" cy="32070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课程概述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课程信息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成绩评定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教学安排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什么是操作系统?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为什么学习操作系统?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如何学习操作系统?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操作系统实例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操作系统的演变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071552"/>
              <a:ext cx="151066" cy="148997"/>
            </a:xfrm>
            <a:prstGeom prst="rect">
              <a:avLst/>
            </a:prstGeom>
          </p:spPr>
        </p:pic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285866"/>
              <a:ext cx="151066" cy="148997"/>
            </a:xfrm>
            <a:prstGeom prst="rect">
              <a:avLst/>
            </a:prstGeom>
          </p:spPr>
        </p:pic>
      </p:grpSp>
      <p:pic>
        <p:nvPicPr>
          <p:cNvPr id="11" name="图片 10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" y="1566"/>
            <a:ext cx="9140974" cy="5141934"/>
          </a:xfrm>
          <a:prstGeom prst="rect">
            <a:avLst/>
          </a:prstGeom>
        </p:spPr>
      </p:pic>
      <p:pic>
        <p:nvPicPr>
          <p:cNvPr id="12" name="图片 11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192367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2" name="组合 13"/>
          <p:cNvGrpSpPr/>
          <p:nvPr/>
        </p:nvGrpSpPr>
        <p:grpSpPr>
          <a:xfrm>
            <a:off x="568622" y="843558"/>
            <a:ext cx="7715304" cy="726522"/>
            <a:chOff x="928662" y="785800"/>
            <a:chExt cx="7715304" cy="726522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3" name="组合 15"/>
          <p:cNvGrpSpPr/>
          <p:nvPr/>
        </p:nvGrpSpPr>
        <p:grpSpPr>
          <a:xfrm>
            <a:off x="917622" y="1557938"/>
            <a:ext cx="7866370" cy="1440902"/>
            <a:chOff x="1277662" y="1500180"/>
            <a:chExt cx="7866370" cy="1440902"/>
          </a:xfrm>
        </p:grpSpPr>
        <p:sp>
          <p:nvSpPr>
            <p:cNvPr id="13" name="TextBox 12"/>
            <p:cNvSpPr txBox="1"/>
            <p:nvPr/>
          </p:nvSpPr>
          <p:spPr>
            <a:xfrm>
              <a:off x="1428728" y="150018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8" y="185737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8" y="221456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8" y="257175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  <p:grpSp>
        <p:nvGrpSpPr>
          <p:cNvPr id="4" name="组合 26"/>
          <p:cNvGrpSpPr/>
          <p:nvPr/>
        </p:nvGrpSpPr>
        <p:grpSpPr>
          <a:xfrm>
            <a:off x="575842" y="1549388"/>
            <a:ext cx="8244630" cy="1798092"/>
            <a:chOff x="899402" y="1491630"/>
            <a:chExt cx="8244630" cy="1798092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8" y="184882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8" y="220601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25632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8" y="29203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20" y="1707654"/>
            <a:ext cx="2376488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41" y="1707654"/>
            <a:ext cx="242627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547664" y="1131590"/>
            <a:ext cx="450609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</a:p>
        </p:txBody>
      </p:sp>
      <p:pic>
        <p:nvPicPr>
          <p:cNvPr id="30" name="图片 29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347614"/>
            <a:ext cx="5182410" cy="23946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59632" y="1059582"/>
            <a:ext cx="4331145" cy="302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57554" y="214296"/>
            <a:ext cx="3662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操作系统软件的分类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</a:p>
        </p:txBody>
      </p:sp>
      <p:grpSp>
        <p:nvGrpSpPr>
          <p:cNvPr id="2" name="组合 18"/>
          <p:cNvGrpSpPr/>
          <p:nvPr/>
        </p:nvGrpSpPr>
        <p:grpSpPr>
          <a:xfrm>
            <a:off x="611560" y="915566"/>
            <a:ext cx="8262298" cy="3273761"/>
            <a:chOff x="928662" y="928676"/>
            <a:chExt cx="8262298" cy="3273761"/>
          </a:xfrm>
        </p:grpSpPr>
        <p:grpSp>
          <p:nvGrpSpPr>
            <p:cNvPr id="3" name="组合 16"/>
            <p:cNvGrpSpPr/>
            <p:nvPr/>
          </p:nvGrpSpPr>
          <p:grpSpPr>
            <a:xfrm>
              <a:off x="928662" y="928676"/>
              <a:ext cx="8262298" cy="3273761"/>
              <a:chOff x="928662" y="928676"/>
              <a:chExt cx="8262298" cy="3273761"/>
            </a:xfrm>
          </p:grpSpPr>
          <p:grpSp>
            <p:nvGrpSpPr>
              <p:cNvPr id="4" name="组合 13"/>
              <p:cNvGrpSpPr/>
              <p:nvPr/>
            </p:nvGrpSpPr>
            <p:grpSpPr>
              <a:xfrm>
                <a:off x="928662" y="928676"/>
                <a:ext cx="8262298" cy="3273761"/>
                <a:chOff x="928662" y="928676"/>
                <a:chExt cx="8262298" cy="3273761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928662" y="92867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Shell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u="sng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命令行接口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75656" y="128586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通过键盘操纵。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475656" y="164305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方便用户进行命令输入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928662" y="200024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GUI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图形用户接口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500166" y="2357436"/>
                  <a:ext cx="7500990" cy="1064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WIMP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（视窗（Window）、图标（Icon）、选单（Menu）、指标（Pointer））</a:t>
                  </a:r>
                  <a:endPara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39" name="图片 38" descr="小点1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49100" y="249419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1500166" y="3075806"/>
                  <a:ext cx="75009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直接操作和所见即所得 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43" name="图片 42" descr="小点1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49100" y="321256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928662" y="3432996"/>
                  <a:ext cx="771530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Kernel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操作系统的内部 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        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执行各种资源管理等功能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</p:grpSp>
          <p:pic>
            <p:nvPicPr>
              <p:cNvPr id="15" name="图片 14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1640" y="1419622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16" name="图片 15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1640" y="1774681"/>
                <a:ext cx="151066" cy="148997"/>
              </a:xfrm>
              <a:prstGeom prst="rect">
                <a:avLst/>
              </a:prstGeom>
            </p:spPr>
          </p:pic>
        </p:grp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955" y="3939902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操作系统与用户之间的接口</a:t>
            </a:r>
          </a:p>
        </p:txBody>
      </p:sp>
      <p:sp>
        <p:nvSpPr>
          <p:cNvPr id="13" name="íSľïdé"/>
          <p:cNvSpPr/>
          <p:nvPr/>
        </p:nvSpPr>
        <p:spPr>
          <a:xfrm>
            <a:off x="1430195" y="1443622"/>
            <a:ext cx="425777" cy="383952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34290" rIns="68580" bIns="34290" numCol="1" spcCol="953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7334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/>
          </a:p>
        </p:txBody>
      </p:sp>
      <p:sp>
        <p:nvSpPr>
          <p:cNvPr id="14" name="ïŝļíḓê"/>
          <p:cNvSpPr/>
          <p:nvPr/>
        </p:nvSpPr>
        <p:spPr bwMode="auto">
          <a:xfrm>
            <a:off x="6516969" y="1917508"/>
            <a:ext cx="417581" cy="415203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68580" tIns="34290" rIns="68580" bIns="34290">
            <a:normAutofit/>
          </a:bodyPr>
          <a:lstStyle/>
          <a:p>
            <a:endParaRPr lang="zh-CN" altLang="en-US"/>
          </a:p>
        </p:txBody>
      </p:sp>
      <p:sp>
        <p:nvSpPr>
          <p:cNvPr id="15" name="îṧľîdé"/>
          <p:cNvSpPr/>
          <p:nvPr/>
        </p:nvSpPr>
        <p:spPr>
          <a:xfrm>
            <a:off x="2709285" y="1443622"/>
            <a:ext cx="3026201" cy="1571625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671027" y="1917507"/>
            <a:ext cx="3231272" cy="23132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25"/>
              </a:spcBef>
              <a:buNone/>
              <a:defRPr/>
            </a:pPr>
            <a:r>
              <a:rPr lang="zh-CN" altLang="en-US" sz="1900" dirty="0">
                <a:solidFill>
                  <a:srgbClr val="FF0000"/>
                </a:solidFill>
              </a:rPr>
              <a:t>用户接口</a:t>
            </a:r>
          </a:p>
          <a:p>
            <a:pPr marL="257175" lvl="1" indent="-257175">
              <a:lnSpc>
                <a:spcPct val="132000"/>
              </a:lnSpc>
              <a:spcBef>
                <a:spcPts val="225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联机用户接口</a:t>
            </a:r>
          </a:p>
          <a:p>
            <a:pPr marL="600075" lvl="2" indent="-257175">
              <a:lnSpc>
                <a:spcPct val="132000"/>
              </a:lnSpc>
              <a:spcBef>
                <a:spcPts val="278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命令行方式</a:t>
            </a:r>
            <a:r>
              <a:rPr lang="en-US" altLang="zh-CN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  <a:r>
              <a: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257175" lvl="1" indent="-257175">
              <a:lnSpc>
                <a:spcPct val="132000"/>
              </a:lnSpc>
              <a:spcBef>
                <a:spcPts val="278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脱机用户接口</a:t>
            </a:r>
          </a:p>
          <a:p>
            <a:pPr marL="600075" lvl="2" indent="-257175">
              <a:lnSpc>
                <a:spcPct val="132000"/>
              </a:lnSpc>
              <a:spcBef>
                <a:spcPts val="278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批处理系统：作业说明书（作业控制语言</a:t>
            </a:r>
            <a:r>
              <a:rPr lang="en-US" altLang="zh-CN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JCL</a:t>
            </a:r>
            <a:r>
              <a: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）。</a:t>
            </a:r>
          </a:p>
          <a:p>
            <a:pPr marL="257175" lvl="1" indent="-257175">
              <a:lnSpc>
                <a:spcPct val="132000"/>
              </a:lnSpc>
              <a:spcBef>
                <a:spcPts val="278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图形用户接口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6097439" y="2406967"/>
            <a:ext cx="2412277" cy="1976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435"/>
              </a:spcBef>
              <a:buNone/>
              <a:defRPr/>
            </a:pPr>
            <a:r>
              <a:rPr lang="zh-CN" altLang="en-US" sz="1900" dirty="0">
                <a:solidFill>
                  <a:srgbClr val="FF0000"/>
                </a:solidFill>
              </a:rPr>
              <a:t>程序接口</a:t>
            </a:r>
          </a:p>
          <a:p>
            <a:pPr marL="0" lvl="1" indent="-257175">
              <a:lnSpc>
                <a:spcPct val="132000"/>
              </a:lnSpc>
              <a:spcBef>
                <a:spcPts val="278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系统调用：能完成特定功能的子程序。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843558"/>
            <a:ext cx="3932752" cy="3635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5" descr="Android Logo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48064" y="1851670"/>
            <a:ext cx="151738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7744" y="214296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教学操作系统内核</a:t>
            </a:r>
          </a:p>
        </p:txBody>
      </p:sp>
      <p:pic>
        <p:nvPicPr>
          <p:cNvPr id="10" name="Picture 4" descr="176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27584" y="987574"/>
            <a:ext cx="557241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grpSp>
        <p:nvGrpSpPr>
          <p:cNvPr id="2" name="组合 26"/>
          <p:cNvGrpSpPr/>
          <p:nvPr/>
        </p:nvGrpSpPr>
        <p:grpSpPr>
          <a:xfrm>
            <a:off x="714348" y="773658"/>
            <a:ext cx="7716824" cy="1663368"/>
            <a:chOff x="714348" y="773658"/>
            <a:chExt cx="7716824" cy="1663368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77365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348" y="120359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868" y="1626354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48" y="2067694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异步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55434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197710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4184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131590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系统中同时存在多个运行的程序，需要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管理和调度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1268345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7290" y="857238"/>
            <a:ext cx="61436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</a:rPr>
              <a:t>《</a:t>
            </a:r>
            <a:r>
              <a:rPr lang="zh-CN" altLang="en-US" sz="3200" b="1" dirty="0">
                <a:solidFill>
                  <a:schemeClr val="tx2"/>
                </a:solidFill>
              </a:rPr>
              <a:t>操作系统原理</a:t>
            </a:r>
            <a:r>
              <a:rPr lang="en-US" altLang="zh-CN" sz="3200" b="1" dirty="0">
                <a:solidFill>
                  <a:schemeClr val="tx2"/>
                </a:solidFill>
              </a:rPr>
              <a:t>》</a:t>
            </a:r>
          </a:p>
          <a:p>
            <a:r>
              <a:rPr lang="zh-CN" altLang="en-US" sz="3200" b="1" dirty="0">
                <a:solidFill>
                  <a:schemeClr val="tx2"/>
                </a:solidFill>
              </a:rPr>
              <a:t>主讲：阳红星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r>
              <a:rPr lang="zh-CN" altLang="en-US" sz="3200" b="1" dirty="0">
                <a:solidFill>
                  <a:schemeClr val="tx2"/>
                </a:solidFill>
              </a:rPr>
              <a:t>信息工程学院 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r>
              <a:rPr lang="zh-CN" altLang="en-US" sz="3200" b="1" dirty="0">
                <a:solidFill>
                  <a:schemeClr val="tx2"/>
                </a:solidFill>
              </a:rPr>
              <a:t>软件楼</a:t>
            </a:r>
            <a:r>
              <a:rPr lang="en-US" altLang="zh-CN" sz="3200" b="1" dirty="0">
                <a:solidFill>
                  <a:schemeClr val="tx2"/>
                </a:solidFill>
              </a:rPr>
              <a:t>216</a:t>
            </a:r>
          </a:p>
          <a:p>
            <a:r>
              <a:rPr lang="zh-CN" altLang="en-US" sz="3200" b="1" dirty="0">
                <a:solidFill>
                  <a:schemeClr val="tx2"/>
                </a:solidFill>
              </a:rPr>
              <a:t>教学</a:t>
            </a:r>
            <a:r>
              <a:rPr lang="en-US" altLang="zh-CN" sz="3200" b="1" dirty="0">
                <a:solidFill>
                  <a:schemeClr val="tx2"/>
                </a:solidFill>
              </a:rPr>
              <a:t>QQ</a:t>
            </a:r>
            <a:r>
              <a:rPr lang="zh-CN" altLang="en-US" sz="3200" b="1" dirty="0">
                <a:solidFill>
                  <a:schemeClr val="tx2"/>
                </a:solidFill>
              </a:rPr>
              <a:t>群： </a:t>
            </a:r>
            <a:r>
              <a:rPr lang="en-US" altLang="zh-CN" sz="3200" b="1" dirty="0">
                <a:solidFill>
                  <a:schemeClr val="tx2"/>
                </a:solidFill>
              </a:rPr>
              <a:t>576061327</a:t>
            </a:r>
          </a:p>
          <a:p>
            <a:r>
              <a:rPr lang="zh-CN" altLang="en-US" sz="3200" b="1" dirty="0">
                <a:solidFill>
                  <a:schemeClr val="tx2"/>
                </a:solidFill>
              </a:rPr>
              <a:t>学时：</a:t>
            </a:r>
            <a:r>
              <a:rPr lang="en-US" altLang="zh-CN" sz="3200" b="1" dirty="0">
                <a:solidFill>
                  <a:schemeClr val="tx2"/>
                </a:solidFill>
              </a:rPr>
              <a:t>44+12</a:t>
            </a:r>
          </a:p>
          <a:p>
            <a:r>
              <a:rPr lang="en-US" altLang="zh-CN" sz="3200" b="1" dirty="0">
                <a:solidFill>
                  <a:schemeClr val="tx2"/>
                </a:solidFill>
              </a:rPr>
              <a:t>11</a:t>
            </a:r>
            <a:r>
              <a:rPr lang="zh-CN" altLang="en-US" sz="3200" b="1" dirty="0">
                <a:solidFill>
                  <a:schemeClr val="tx2"/>
                </a:solidFill>
              </a:rPr>
              <a:t>周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r>
              <a:rPr lang="zh-CN" altLang="en-US" sz="3200" b="1" dirty="0">
                <a:solidFill>
                  <a:schemeClr val="tx2"/>
                </a:solidFill>
              </a:rPr>
              <a:t>计算机专业 ：课程设计（</a:t>
            </a:r>
            <a:r>
              <a:rPr lang="en-US" altLang="zh-CN" sz="3200" b="1" dirty="0">
                <a:solidFill>
                  <a:schemeClr val="tx2"/>
                </a:solidFill>
              </a:rPr>
              <a:t>13</a:t>
            </a:r>
            <a:r>
              <a:rPr lang="zh-CN" altLang="en-US" sz="3200" b="1" dirty="0">
                <a:solidFill>
                  <a:schemeClr val="tx2"/>
                </a:solidFill>
              </a:rPr>
              <a:t>周）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0359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23371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77848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56363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“同时”访问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1700393"/>
            <a:ext cx="151066" cy="148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4414" y="192082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互斥共享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057583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0359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162635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41844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199568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     利用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多道程序设计技术，让每个用户都觉得有一个计算机专门为他服务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132441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0359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868" y="162635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206769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2427734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程序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的执行不是一贯到底，而是走走停停，向前推进的速度不可预知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564489"/>
            <a:ext cx="151066" cy="148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4414" y="2856362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只要运行环境相同，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需要保证程序运行的结果也要相同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964599"/>
            <a:ext cx="151066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43108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操作系统课是多门课程的综合</a:t>
            </a:r>
          </a:p>
        </p:txBody>
      </p:sp>
      <p:grpSp>
        <p:nvGrpSpPr>
          <p:cNvPr id="2" name="组合 35"/>
          <p:cNvGrpSpPr/>
          <p:nvPr/>
        </p:nvGrpSpPr>
        <p:grpSpPr>
          <a:xfrm>
            <a:off x="928662" y="928676"/>
            <a:ext cx="8215370" cy="3257630"/>
            <a:chOff x="928662" y="928676"/>
            <a:chExt cx="8215370" cy="3257630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综合课程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结合许多不同的课程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程序设计语言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数据结构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算法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8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计算机体系结构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材料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8" y="31003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操作系统概念和原理、源代码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技能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8" y="378619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操作系统的设计和实现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3"/>
          <p:cNvGrpSpPr/>
          <p:nvPr/>
        </p:nvGrpSpPr>
        <p:grpSpPr>
          <a:xfrm>
            <a:off x="1005607" y="2158512"/>
            <a:ext cx="7709693" cy="2357454"/>
            <a:chOff x="994466" y="2857502"/>
            <a:chExt cx="7709693" cy="2357454"/>
          </a:xfrm>
        </p:grpSpPr>
        <p:pic>
          <p:nvPicPr>
            <p:cNvPr id="10" name="Picture 7" descr="13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09950" y="2857502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3529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5720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学习操作系统的目的</a:t>
            </a:r>
          </a:p>
        </p:txBody>
      </p:sp>
      <p:grpSp>
        <p:nvGrpSpPr>
          <p:cNvPr id="3" name="组合 22"/>
          <p:cNvGrpSpPr/>
          <p:nvPr/>
        </p:nvGrpSpPr>
        <p:grpSpPr>
          <a:xfrm>
            <a:off x="928662" y="857238"/>
            <a:ext cx="8215370" cy="1498488"/>
            <a:chOff x="928662" y="928676"/>
            <a:chExt cx="8215370" cy="1498488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已有操作系统很好，我将来的工作不会写操作系统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8" y="127503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Windows,Linux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已有操作系统是否解决了所有的事?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2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为什么我要学习它？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操作系统软件的地位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928662" y="1057150"/>
            <a:ext cx="8429684" cy="1871790"/>
            <a:chOff x="928662" y="928676"/>
            <a:chExt cx="8429684" cy="1871790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28676"/>
              <a:ext cx="7715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4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操作系统：计算机科学研究的基石之一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43042" y="15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计算机系统的基本组成部分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1722775"/>
              <a:ext cx="151066" cy="14899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643042" y="19861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由硬件的发展和应用需求所驱动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122885"/>
              <a:ext cx="151066" cy="148997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643042" y="24003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学术和工业的持续推进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3" name="图片 9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50859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哪里在做操作系统研究？</a:t>
            </a:r>
          </a:p>
        </p:txBody>
      </p:sp>
      <p:grpSp>
        <p:nvGrpSpPr>
          <p:cNvPr id="2" name="组合 16"/>
          <p:cNvGrpSpPr/>
          <p:nvPr/>
        </p:nvGrpSpPr>
        <p:grpSpPr>
          <a:xfrm>
            <a:off x="928662" y="928676"/>
            <a:ext cx="8215370" cy="3549876"/>
            <a:chOff x="928662" y="928676"/>
            <a:chExt cx="8215370" cy="3549876"/>
          </a:xfrm>
        </p:grpSpPr>
        <p:sp>
          <p:nvSpPr>
            <p:cNvPr id="9" name="TextBox 8"/>
            <p:cNvSpPr txBox="1"/>
            <p:nvPr/>
          </p:nvSpPr>
          <p:spPr>
            <a:xfrm>
              <a:off x="928662" y="13429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计算机产业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8728" y="17715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旧时：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Xerox (PARC), IBM, DEC (SRC), Bell Labs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08285"/>
              <a:ext cx="151066" cy="1489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28728" y="217164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现代：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Microsoft, Google, Yahoo, IBM, HP, Sun, Intel,              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	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VMware, Amazon,  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08395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国内：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阿里巴巴、百度、华为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顶尖大学的计算机科学部门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2497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研究协会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367833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81508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407844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421519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操作系统研究的顶级会议</a:t>
            </a:r>
          </a:p>
        </p:txBody>
      </p:sp>
      <p:grpSp>
        <p:nvGrpSpPr>
          <p:cNvPr id="2" name="组合 16"/>
          <p:cNvGrpSpPr/>
          <p:nvPr/>
        </p:nvGrpSpPr>
        <p:grpSpPr>
          <a:xfrm>
            <a:off x="928662" y="928676"/>
            <a:ext cx="8215370" cy="3071834"/>
            <a:chOff x="928662" y="928676"/>
            <a:chExt cx="8215370" cy="3071834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每两年（奇数：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1967-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ACM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操作系统原理研讨会（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SOSP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每两年（偶数：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1994-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36004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3715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USENIX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操作系统设计和实现研讨会（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OSDI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最具影响力的操作系统论文 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928662" y="957194"/>
            <a:ext cx="8215370" cy="2686126"/>
            <a:chOff x="928662" y="928676"/>
            <a:chExt cx="8215370" cy="2686126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论文必须发表在同行评议的文献中至少十年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到目前为止有三十多篇论文获奖</a:t>
              </a: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SIGOPS Hall-of-Fame Awards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需要阅读和理解这些论文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http://www.sigops.org/award-hof.html</a:t>
              </a: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假如你想做操作系统研究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" name="组合 16"/>
          <p:cNvGrpSpPr/>
          <p:nvPr/>
        </p:nvGrpSpPr>
        <p:grpSpPr>
          <a:xfrm>
            <a:off x="928662" y="814318"/>
            <a:ext cx="8215370" cy="3686258"/>
            <a:chOff x="928662" y="928676"/>
            <a:chExt cx="8215370" cy="3686258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Xp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有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4500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万行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操作系统很大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8576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系统必须比用户程序拥有更高的稳定性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94389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421482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操作系统是系统安全的基础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并发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导致有趣的编程挑战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操作系统管理并发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78606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时间依赖行为, 非法行为, 硬件故障</a:t>
              </a: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28940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288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代码管理原始硬件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14325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操作系统代码必须是高效的, 低耗CPU、内存、磁盘的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35004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出错，就意味着机器出错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grpSp>
        <p:nvGrpSpPr>
          <p:cNvPr id="2" name="组合 11"/>
          <p:cNvGrpSpPr/>
          <p:nvPr/>
        </p:nvGrpSpPr>
        <p:grpSpPr>
          <a:xfrm>
            <a:off x="785786" y="1563711"/>
            <a:ext cx="7473630" cy="2651113"/>
            <a:chOff x="785786" y="1563711"/>
            <a:chExt cx="7473630" cy="1080047"/>
          </a:xfrm>
        </p:grpSpPr>
        <p:sp>
          <p:nvSpPr>
            <p:cNvPr id="11" name="TextBox 10"/>
            <p:cNvSpPr txBox="1"/>
            <p:nvPr/>
          </p:nvSpPr>
          <p:spPr>
            <a:xfrm>
              <a:off x="1142976" y="1563711"/>
              <a:ext cx="6858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计算机结构原理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(Intel 80386+)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5786" y="157161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85786" y="19288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5786" y="2273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616" y="224364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数据结构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5616" y="192367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与汇编程序设计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928662" y="1000114"/>
            <a:ext cx="8215370" cy="2357454"/>
            <a:chOff x="928662" y="928676"/>
            <a:chExt cx="8215370" cy="235745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内核里不存在管程和哲学家问题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内核中的锁问题需要太多的背景知识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操作系统并不仅仅关于并发性和琐碎的调度算法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8662" y="28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进程调度是个比较小话题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3143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并发性是一小部分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磁盘调度大多是不相干的 (SCSI 已经做了这些)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" name="组合 17"/>
          <p:cNvGrpSpPr/>
          <p:nvPr/>
        </p:nvGrpSpPr>
        <p:grpSpPr>
          <a:xfrm>
            <a:off x="928662" y="928676"/>
            <a:ext cx="8215370" cy="3471944"/>
            <a:chOff x="928662" y="928676"/>
            <a:chExt cx="8215370" cy="347194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时间与空间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性能与可预测性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操作系统是关于：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如何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让中断、异常、上下文切换真正有效? 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6148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TLB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是如何工作的？这对页表又意味着什么？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5155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40005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如果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你不展示任何汇编代码，那么你就不是教操作系统的!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3726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权衡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公平与性能（哪种设计能工作？为什么？）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  <p:grpSp>
        <p:nvGrpSpPr>
          <p:cNvPr id="2" name="组合 5"/>
          <p:cNvGrpSpPr/>
          <p:nvPr/>
        </p:nvGrpSpPr>
        <p:grpSpPr>
          <a:xfrm>
            <a:off x="928662" y="928676"/>
            <a:ext cx="7715304" cy="2880674"/>
            <a:chOff x="928662" y="928676"/>
            <a:chExt cx="7715304" cy="2880674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684"/>
              <a:ext cx="7715304" cy="122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1147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不闻不若闻之，闻之不若见之，见之不若知之，知之不若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行之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；学至于行之而止矣。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荀子《儒效篇》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3286130"/>
              <a:ext cx="7715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“困难，最好的和</a:t>
              </a:r>
              <a:r>
                <a:rPr lang="zh-CN" altLang="en-US" sz="2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最有趣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的三年级课程！”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96" y="1163648"/>
            <a:ext cx="212725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25" y="1235086"/>
            <a:ext cx="1997075" cy="28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449400"/>
            <a:ext cx="2205037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2915816" y="3251760"/>
            <a:ext cx="18722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BSD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2" name="组合 34"/>
          <p:cNvGrpSpPr/>
          <p:nvPr/>
        </p:nvGrpSpPr>
        <p:grpSpPr>
          <a:xfrm>
            <a:off x="971600" y="2643758"/>
            <a:ext cx="5544616" cy="665978"/>
            <a:chOff x="827584" y="1071552"/>
            <a:chExt cx="7903632" cy="949325"/>
          </a:xfrm>
        </p:grpSpPr>
        <p:pic>
          <p:nvPicPr>
            <p:cNvPr id="25" name="Picture 6" descr="29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2981" y="1146164"/>
              <a:ext cx="1089025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7" descr="30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1131590"/>
              <a:ext cx="960438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1" descr="34123560875914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71931" y="1149339"/>
              <a:ext cx="1087438" cy="87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3512356087591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57869" y="1071552"/>
              <a:ext cx="973137" cy="90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3" descr="36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54892" y="1082663"/>
              <a:ext cx="1076324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69"/>
          <p:cNvGrpSpPr/>
          <p:nvPr/>
        </p:nvGrpSpPr>
        <p:grpSpPr>
          <a:xfrm>
            <a:off x="755576" y="2643758"/>
            <a:ext cx="5688632" cy="778387"/>
            <a:chOff x="71406" y="3625839"/>
            <a:chExt cx="9072626" cy="1241425"/>
          </a:xfrm>
        </p:grpSpPr>
        <p:pic>
          <p:nvPicPr>
            <p:cNvPr id="23" name="Picture 4" descr="27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31981" y="3905239"/>
              <a:ext cx="1449388" cy="839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 descr="28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1406" y="3905239"/>
              <a:ext cx="1406525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4" descr="37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271931" y="3781414"/>
              <a:ext cx="11017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7" descr="http://www.ad518.com/upfile/2012/02/2012-02-19-162216-p0cb3f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43570" y="3856027"/>
              <a:ext cx="7762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1" descr="http://www.fwan.cn/data/attachment/portal/201209/19/090940h2l0i2vm6zvot96m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337457" y="4071948"/>
              <a:ext cx="18065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 descr="http://www.leiphone.com/wp-content/uploads/2012/07/Jobs1-292x300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10333" y="3625839"/>
              <a:ext cx="119062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75606"/>
            <a:ext cx="3033713" cy="197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23264E-7 L -5.55556E-7 -0.11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2283 L 0.10243 -0.2835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1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-0.03364 L 0.11042 0.2267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android version name history Android 4.1新版操作系统以及历代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211710"/>
            <a:ext cx="3043259" cy="250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Android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859782"/>
            <a:ext cx="565314" cy="42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275856" y="3003798"/>
            <a:ext cx="1575056" cy="1198298"/>
            <a:chOff x="0" y="0"/>
            <a:chExt cx="998" cy="745"/>
          </a:xfrm>
        </p:grpSpPr>
        <p:pic>
          <p:nvPicPr>
            <p:cNvPr id="21" name="等腰三角形 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98" cy="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 rot="-3768918">
              <a:off x="439" y="80"/>
              <a:ext cx="343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39"/>
          <p:cNvGrpSpPr/>
          <p:nvPr/>
        </p:nvGrpSpPr>
        <p:grpSpPr>
          <a:xfrm>
            <a:off x="1835696" y="843558"/>
            <a:ext cx="2088232" cy="3493357"/>
            <a:chOff x="1142976" y="2355726"/>
            <a:chExt cx="1571636" cy="2629155"/>
          </a:xfrm>
        </p:grpSpPr>
        <p:pic>
          <p:nvPicPr>
            <p:cNvPr id="24" name="Picture 28" descr="http://pic1a.nipic.com/2008-12-09/200812941912588_2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55726"/>
              <a:ext cx="886168" cy="104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8"/>
            <p:cNvSpPr>
              <a:spLocks noChangeArrowheads="1"/>
            </p:cNvSpPr>
            <p:nvPr/>
          </p:nvSpPr>
          <p:spPr bwMode="auto">
            <a:xfrm>
              <a:off x="1300163" y="3426960"/>
              <a:ext cx="14144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endParaRPr lang="en-US" altLang="zh-CN" sz="1800" b="1" dirty="0"/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76" y="3786196"/>
              <a:ext cx="1214446" cy="1198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4" name="组合 62"/>
          <p:cNvGrpSpPr/>
          <p:nvPr/>
        </p:nvGrpSpPr>
        <p:grpSpPr>
          <a:xfrm>
            <a:off x="107504" y="2211710"/>
            <a:ext cx="5697556" cy="513835"/>
            <a:chOff x="242596" y="901279"/>
            <a:chExt cx="8041596" cy="725232"/>
          </a:xfrm>
        </p:grpSpPr>
        <p:pic>
          <p:nvPicPr>
            <p:cNvPr id="11" name="Picture 4" descr="15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39952" y="901279"/>
              <a:ext cx="562259" cy="6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 descr="16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87624" y="987574"/>
              <a:ext cx="621336" cy="6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 descr="17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04048" y="901279"/>
              <a:ext cx="726250" cy="725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0" descr="21123560875914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87824" y="1072729"/>
              <a:ext cx="837276" cy="525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231235608759140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25852" y="915566"/>
              <a:ext cx="682452" cy="635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3" descr="241235608759140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2596" y="966367"/>
              <a:ext cx="634578" cy="64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" descr="25123560875914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051720" y="901279"/>
              <a:ext cx="736436" cy="71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15566"/>
              <a:ext cx="759864" cy="63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9" descr="201235608759140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868144" y="915566"/>
              <a:ext cx="672266" cy="65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89108E-6 L -0.18507 0.17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0" y="8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8214E-7 L 0.18455 -0.2039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-0.09719 L 0.17379 -0.0132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071802" y="214296"/>
            <a:ext cx="3857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19872" y="3234415"/>
            <a:ext cx="4653710" cy="16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28992" y="953408"/>
            <a:ext cx="4643470" cy="20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7" descr="28393798413787783956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3357568"/>
            <a:ext cx="1000132" cy="135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928662" y="2143122"/>
            <a:ext cx="26432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微软从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DEC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聘请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Dave Cutler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 NT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主要设计师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对象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03648" y="2283718"/>
            <a:ext cx="2067154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操作系统为什么改变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928662" y="785800"/>
            <a:ext cx="7715304" cy="1114490"/>
            <a:chOff x="928662" y="785800"/>
            <a:chExt cx="7715304" cy="1114490"/>
          </a:xfrm>
        </p:grpSpPr>
        <p:sp>
          <p:nvSpPr>
            <p:cNvPr id="40" name="TextBox 39"/>
            <p:cNvSpPr txBox="1"/>
            <p:nvPr/>
          </p:nvSpPr>
          <p:spPr>
            <a:xfrm>
              <a:off x="928662" y="114299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原则：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设计随着各种相关技术的改变而做出一定的改变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15001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在过去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二十年底层技术有极大的改变 !!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8662" y="7858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主要功能：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硬件抽象和协调管理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1643042" y="1857370"/>
            <a:ext cx="7358114" cy="400110"/>
            <a:chOff x="1643042" y="1857370"/>
            <a:chExt cx="7358114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794108" y="185737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从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1981到 2012计算机系统的对比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42" y="1994125"/>
              <a:ext cx="151066" cy="148997"/>
            </a:xfrm>
            <a:prstGeom prst="rect">
              <a:avLst/>
            </a:prstGeom>
          </p:spPr>
        </p:pic>
      </p:grpSp>
      <p:pic>
        <p:nvPicPr>
          <p:cNvPr id="12" name="对象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52125" y="2283718"/>
            <a:ext cx="1871001" cy="25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对象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00031" y="2283718"/>
            <a:ext cx="1386006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928662" y="214296"/>
            <a:ext cx="7858180" cy="2922464"/>
            <a:chOff x="928662" y="214296"/>
            <a:chExt cx="7858180" cy="2922464"/>
          </a:xfrm>
        </p:grpSpPr>
        <p:sp>
          <p:nvSpPr>
            <p:cNvPr id="17" name="TextBox 16"/>
            <p:cNvSpPr txBox="1"/>
            <p:nvPr/>
          </p:nvSpPr>
          <p:spPr>
            <a:xfrm>
              <a:off x="278605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批处理系统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16650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多道程序系统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个人计算机：每个用户一个系统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273665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分布式计算：每个用户多个系统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  <a:pPr algn="r" hangingPunct="1">
                <a:buSzPct val="100000"/>
              </a:pPr>
              <a:t>39</a:t>
            </a:fld>
            <a:endParaRPr lang="zh-CN" altLang="en-US"/>
          </a:p>
        </p:txBody>
      </p:sp>
      <p:grpSp>
        <p:nvGrpSpPr>
          <p:cNvPr id="2" name="组合 11"/>
          <p:cNvGrpSpPr/>
          <p:nvPr/>
        </p:nvGrpSpPr>
        <p:grpSpPr>
          <a:xfrm>
            <a:off x="928662" y="214296"/>
            <a:ext cx="7715304" cy="4786346"/>
            <a:chOff x="928662" y="214296"/>
            <a:chExt cx="7715304" cy="4786346"/>
          </a:xfrm>
        </p:grpSpPr>
        <p:sp>
          <p:nvSpPr>
            <p:cNvPr id="82" name="TextBox 81"/>
            <p:cNvSpPr txBox="1"/>
            <p:nvPr/>
          </p:nvSpPr>
          <p:spPr>
            <a:xfrm>
              <a:off x="2643174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单用户系统（</a:t>
              </a:r>
              <a:r>
                <a:rPr lang="en-US" altLang="zh-CN" sz="3000" b="1" dirty="0">
                  <a:solidFill>
                    <a:srgbClr val="11576A"/>
                  </a:solidFill>
                  <a:latin typeface="Arial" pitchFamily="3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5-</a:t>
              </a:r>
              <a:r>
                <a:rPr lang="en-US" altLang="zh-CN" sz="3000" b="1" dirty="0">
                  <a:solidFill>
                    <a:srgbClr val="11576A"/>
                  </a:solidFill>
                  <a:latin typeface="Arial" pitchFamily="3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8572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装载器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通用子程序库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67" name="Picture 7" descr="69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796962" y="1779005"/>
              <a:ext cx="5007286" cy="11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 descr="71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4678" y="3052284"/>
              <a:ext cx="2617828" cy="194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问题：昂贵组件的低利用率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7144" y="-1"/>
            <a:ext cx="9151144" cy="941305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8644" y="193373"/>
            <a:ext cx="1215718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推荐教材</a:t>
            </a:r>
          </a:p>
        </p:txBody>
      </p:sp>
      <p:pic>
        <p:nvPicPr>
          <p:cNvPr id="16" name="图片 15" descr="主教材立体封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65484" y="1225654"/>
            <a:ext cx="2829878" cy="361997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88427" y="836076"/>
            <a:ext cx="5262767" cy="245246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450"/>
              </a:spcAft>
            </a:pPr>
            <a:r>
              <a:rPr lang="zh-CN" altLang="en-US" sz="2100" dirty="0">
                <a:solidFill>
                  <a:srgbClr val="0000FF"/>
                </a:solidFill>
              </a:rPr>
              <a:t>《计算机操作系统（慕课版）》</a:t>
            </a:r>
          </a:p>
          <a:p>
            <a:pPr algn="just">
              <a:lnSpc>
                <a:spcPct val="120000"/>
              </a:lnSpc>
              <a:spcBef>
                <a:spcPts val="375"/>
              </a:spcBef>
            </a:pPr>
            <a:r>
              <a:rPr lang="zh-CN" altLang="en-US" dirty="0"/>
              <a:t>作者：</a:t>
            </a:r>
            <a:r>
              <a:rPr lang="zh-CN" altLang="en-US" dirty="0">
                <a:sym typeface="+mn-ea"/>
              </a:rPr>
              <a:t>汤小丹、王红玲、姜华、汤子瀛</a:t>
            </a:r>
          </a:p>
          <a:p>
            <a:pPr algn="just">
              <a:lnSpc>
                <a:spcPct val="120000"/>
              </a:lnSpc>
              <a:spcBef>
                <a:spcPts val="375"/>
              </a:spcBef>
            </a:pPr>
            <a:r>
              <a:rPr lang="zh-CN" altLang="en-US" dirty="0">
                <a:sym typeface="+mn-ea"/>
              </a:rPr>
              <a:t>出版：人民邮电出版社</a:t>
            </a:r>
          </a:p>
          <a:p>
            <a:pPr algn="just">
              <a:lnSpc>
                <a:spcPct val="120000"/>
              </a:lnSpc>
              <a:spcBef>
                <a:spcPts val="375"/>
              </a:spcBef>
            </a:pPr>
            <a:r>
              <a:rPr lang="zh-CN" altLang="en-US" dirty="0">
                <a:sym typeface="+mn-ea"/>
              </a:rPr>
              <a:t>配套：习题解析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实验指导</a:t>
            </a:r>
          </a:p>
          <a:p>
            <a:pPr algn="just">
              <a:lnSpc>
                <a:spcPct val="120000"/>
              </a:lnSpc>
              <a:spcBef>
                <a:spcPts val="375"/>
              </a:spcBef>
            </a:pPr>
            <a:r>
              <a:rPr lang="zh-CN" altLang="en-US" dirty="0"/>
              <a:t>特点：</a:t>
            </a:r>
            <a:r>
              <a:rPr lang="zh-CN" altLang="en-US" dirty="0">
                <a:solidFill>
                  <a:srgbClr val="FF0000"/>
                </a:solidFill>
              </a:rPr>
              <a:t>全面覆盖考研大纲</a:t>
            </a:r>
            <a:r>
              <a:rPr lang="zh-CN" altLang="en-US" dirty="0"/>
              <a:t>，紧密跟踪前沿技术，支持线上线下混合式教学等。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4677" y="3321669"/>
            <a:ext cx="1080000" cy="15239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20787" y="3350419"/>
            <a:ext cx="1080000" cy="15229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11931" y="3557581"/>
            <a:ext cx="370935" cy="173124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习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题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解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析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22" name="矩形 21"/>
          <p:cNvSpPr/>
          <p:nvPr/>
        </p:nvSpPr>
        <p:spPr>
          <a:xfrm>
            <a:off x="7078424" y="3557581"/>
            <a:ext cx="370935" cy="173124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实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验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指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导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-7144" y="189556"/>
            <a:ext cx="9151144" cy="846542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56" y="196107"/>
            <a:ext cx="395288" cy="39528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批处理（</a:t>
            </a:r>
            <a:r>
              <a:rPr lang="en-US" altLang="zh-CN" sz="3000" b="1" dirty="0">
                <a:solidFill>
                  <a:srgbClr val="11576A"/>
                </a:solidFill>
                <a:latin typeface="Arial" pitchFamily="3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>
                <a:solidFill>
                  <a:srgbClr val="11576A"/>
                </a:solidFill>
                <a:latin typeface="Arial" pitchFamily="3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8662" y="78580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顺序执行与批处理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1" name="Picture 7" descr="72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5887" y="2912138"/>
            <a:ext cx="6018361" cy="13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5" descr="81123560875914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00092" y="1362211"/>
            <a:ext cx="5989429" cy="13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28662" y="77155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保持多个工作在内存中并且在各工作间复用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11576A"/>
                </a:solidFill>
                <a:latin typeface="Arial" pitchFamily="3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>
                <a:solidFill>
                  <a:srgbClr val="11576A"/>
                </a:solidFill>
                <a:latin typeface="Arial" pitchFamily="3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80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图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603" y="1262496"/>
            <a:ext cx="7151165" cy="3533184"/>
          </a:xfrm>
          <a:prstGeom prst="rect">
            <a:avLst/>
          </a:prstGeom>
        </p:spPr>
      </p:pic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519" y="1267655"/>
            <a:ext cx="7151165" cy="35331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928662" y="214296"/>
            <a:ext cx="7715304" cy="4698303"/>
            <a:chOff x="928662" y="214296"/>
            <a:chExt cx="7715304" cy="4698303"/>
          </a:xfrm>
        </p:grpSpPr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定时中断用于工作对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的复用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3174" y="214296"/>
              <a:ext cx="60007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分时（</a:t>
              </a:r>
              <a:r>
                <a:rPr lang="en-US" altLang="zh-CN" sz="3200" b="1" dirty="0">
                  <a:solidFill>
                    <a:srgbClr val="11576A"/>
                  </a:solidFill>
                  <a:latin typeface="Arial" pitchFamily="3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70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图片3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500180"/>
              <a:ext cx="6715172" cy="34124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714612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个人电脑操作系统</a:t>
            </a:r>
          </a:p>
        </p:txBody>
      </p:sp>
      <p:grpSp>
        <p:nvGrpSpPr>
          <p:cNvPr id="2" name="组合 21"/>
          <p:cNvGrpSpPr/>
          <p:nvPr/>
        </p:nvGrpSpPr>
        <p:grpSpPr>
          <a:xfrm>
            <a:off x="928662" y="928676"/>
            <a:ext cx="8215370" cy="1928826"/>
            <a:chOff x="928662" y="928676"/>
            <a:chExt cx="8215370" cy="1928826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单用户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16715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利用率已不再是关注点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0832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个人电脑系统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重点是用户界面和多媒体功能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很多老的服务和功能不存在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  <p:grpSp>
        <p:nvGrpSpPr>
          <p:cNvPr id="3" name="组合 22"/>
          <p:cNvGrpSpPr/>
          <p:nvPr/>
        </p:nvGrpSpPr>
        <p:grpSpPr>
          <a:xfrm>
            <a:off x="928662" y="2828984"/>
            <a:ext cx="8215370" cy="1543118"/>
            <a:chOff x="928662" y="2828984"/>
            <a:chExt cx="8215370" cy="1543118"/>
          </a:xfrm>
        </p:grpSpPr>
        <p:sp>
          <p:nvSpPr>
            <p:cNvPr id="24" name="TextBox 23"/>
            <p:cNvSpPr txBox="1"/>
            <p:nvPr/>
          </p:nvSpPr>
          <p:spPr>
            <a:xfrm>
              <a:off x="1428728" y="31861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最初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操作系统作为一个简单的服务提供者 (简单库)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22929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35718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现在：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支持协调和沟通的多应用系统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08637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28662" y="28289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8728" y="39719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越来越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多的安全问题 (如，电子商务、医疗记录)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087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/>
          <p:nvPr/>
        </p:nvGrpSpPr>
        <p:grpSpPr>
          <a:xfrm>
            <a:off x="928662" y="214296"/>
            <a:ext cx="8215370" cy="3429024"/>
            <a:chOff x="928662" y="214296"/>
            <a:chExt cx="8215370" cy="3429024"/>
          </a:xfrm>
        </p:grpSpPr>
        <p:sp>
          <p:nvSpPr>
            <p:cNvPr id="118" name="TextBox 117"/>
            <p:cNvSpPr txBox="1"/>
            <p:nvPr/>
          </p:nvSpPr>
          <p:spPr>
            <a:xfrm>
              <a:off x="928662" y="132878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网络支持成为一个重要的功能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1002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跨多系统的数据共享和协调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3695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71449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通常支持分布式服务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松、紧耦合系统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94257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可能使用多个处理器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2432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高可用性与可靠性的要求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9478" y="214296"/>
            <a:ext cx="8854554" cy="4071966"/>
            <a:chOff x="289478" y="214296"/>
            <a:chExt cx="8854554" cy="4071966"/>
          </a:xfrm>
        </p:grpSpPr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pic>
          <p:nvPicPr>
            <p:cNvPr id="14" name="图片 13" descr="图片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78" y="1102260"/>
              <a:ext cx="8617329" cy="318400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5735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操作系统演变中的计算机系统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8040" y="2357436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en-US" altLang="zh-CN" sz="16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iOS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/Android,…</a:t>
            </a:r>
          </a:p>
        </p:txBody>
      </p:sp>
      <p:grpSp>
        <p:nvGrpSpPr>
          <p:cNvPr id="2" name="组合 20"/>
          <p:cNvGrpSpPr/>
          <p:nvPr/>
        </p:nvGrpSpPr>
        <p:grpSpPr>
          <a:xfrm>
            <a:off x="323528" y="3714758"/>
            <a:ext cx="5000660" cy="1214446"/>
            <a:chOff x="642910" y="3714758"/>
            <a:chExt cx="5000660" cy="1214446"/>
          </a:xfrm>
        </p:grpSpPr>
        <p:pic>
          <p:nvPicPr>
            <p:cNvPr id="8" name="Picture 4" descr="mainframe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4000510"/>
              <a:ext cx="893739" cy="85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42910" y="3714758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AIX/HP-UX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4480" y="4590650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主机型计算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(Mainframe computing)</a:t>
              </a:r>
            </a:p>
          </p:txBody>
        </p:sp>
      </p:grpSp>
      <p:grpSp>
        <p:nvGrpSpPr>
          <p:cNvPr id="3" name="组合 22"/>
          <p:cNvGrpSpPr/>
          <p:nvPr/>
        </p:nvGrpSpPr>
        <p:grpSpPr>
          <a:xfrm>
            <a:off x="323528" y="3000378"/>
            <a:ext cx="7000924" cy="1500199"/>
            <a:chOff x="642910" y="3000378"/>
            <a:chExt cx="7000924" cy="1500199"/>
          </a:xfrm>
        </p:grpSpPr>
        <p:pic>
          <p:nvPicPr>
            <p:cNvPr id="9" name="Picture 5" descr="comput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32" y="3286131"/>
              <a:ext cx="1431064" cy="1214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42910" y="3000378"/>
              <a:ext cx="307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Windows/Linux/BSD,…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1099" y="4105404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个人机计算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(Personal computing)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4744" y="3705672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(Internet computing)</a:t>
              </a:r>
            </a:p>
          </p:txBody>
        </p:sp>
        <p:pic>
          <p:nvPicPr>
            <p:cNvPr id="19" name="图片 18" descr="1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306" y="3163792"/>
              <a:ext cx="1188341" cy="592402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endCxn id="10" idx="2"/>
          </p:cNvCxnSpPr>
          <p:nvPr/>
        </p:nvCxnSpPr>
        <p:spPr>
          <a:xfrm rot="5400000" flipH="1" flipV="1">
            <a:off x="2969394" y="1719244"/>
            <a:ext cx="714380" cy="39290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038040" y="2714626"/>
            <a:ext cx="428628" cy="2857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</p:cNvCxnSpPr>
          <p:nvPr/>
        </p:nvCxnSpPr>
        <p:spPr>
          <a:xfrm rot="5400000" flipH="1" flipV="1">
            <a:off x="1127205" y="3232552"/>
            <a:ext cx="357190" cy="607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6"/>
          <p:cNvGrpSpPr/>
          <p:nvPr/>
        </p:nvGrpSpPr>
        <p:grpSpPr>
          <a:xfrm>
            <a:off x="2915816" y="915566"/>
            <a:ext cx="5286412" cy="2071702"/>
            <a:chOff x="2915816" y="915566"/>
            <a:chExt cx="5286412" cy="2071702"/>
          </a:xfrm>
        </p:grpSpPr>
        <p:grpSp>
          <p:nvGrpSpPr>
            <p:cNvPr id="7" name="组合 24"/>
            <p:cNvGrpSpPr/>
            <p:nvPr/>
          </p:nvGrpSpPr>
          <p:grpSpPr>
            <a:xfrm>
              <a:off x="2915816" y="915566"/>
              <a:ext cx="5286412" cy="2071702"/>
              <a:chOff x="3143240" y="928676"/>
              <a:chExt cx="5286412" cy="2071702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857752" y="928676"/>
                <a:ext cx="2357454" cy="1107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143240" y="1233064"/>
                <a:ext cx="1214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Future OS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786314" y="2070893"/>
                <a:ext cx="3643338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普适计算</a:t>
                </a:r>
                <a:r>
                  <a: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(Pervasive computing)</a:t>
                </a: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，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移动计算，云计算，大数据处理，许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多联网设备为许多人提供个性化的服务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</p:grpSp>
        <p:pic>
          <p:nvPicPr>
            <p:cNvPr id="6" name="图片 5" descr="14-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094" y="1131590"/>
              <a:ext cx="500066" cy="7858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642910" y="214296"/>
            <a:ext cx="8215338" cy="4557202"/>
            <a:chOff x="642910" y="214296"/>
            <a:chExt cx="8215338" cy="4557202"/>
          </a:xfrm>
        </p:grpSpPr>
        <p:sp>
          <p:nvSpPr>
            <p:cNvPr id="39" name="TextBox 38"/>
            <p:cNvSpPr txBox="1"/>
            <p:nvPr/>
          </p:nvSpPr>
          <p:spPr>
            <a:xfrm>
              <a:off x="3643306" y="214296"/>
              <a:ext cx="47863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简单结构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910" y="785800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MS-DOS – 在最小的空间，设计用于提供大部分功能 (1981~1994)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22604" y="114299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没有拆分为模块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279745"/>
              <a:ext cx="151066" cy="148997"/>
            </a:xfrm>
            <a:prstGeom prst="rect">
              <a:avLst/>
            </a:prstGeom>
          </p:spPr>
        </p:pic>
        <p:pic>
          <p:nvPicPr>
            <p:cNvPr id="11" name="Picture 7" descr="1721235608759140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21687" y="2214560"/>
              <a:ext cx="3100715" cy="2543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1741235608759140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972469" y="2139702"/>
              <a:ext cx="2740826" cy="263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222604" y="1528698"/>
              <a:ext cx="74213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虽然 MS-DOS 在接口和功能水平没有很好地分离，主要用汇编编写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66545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539552" y="214296"/>
            <a:ext cx="8215338" cy="4068369"/>
            <a:chOff x="928662" y="214296"/>
            <a:chExt cx="8215338" cy="4068369"/>
          </a:xfrm>
        </p:grpSpPr>
        <p:sp>
          <p:nvSpPr>
            <p:cNvPr id="17" name="TextBox 16"/>
            <p:cNvSpPr txBox="1"/>
            <p:nvPr/>
          </p:nvSpPr>
          <p:spPr>
            <a:xfrm>
              <a:off x="3643306" y="214296"/>
              <a:ext cx="3714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分层结构</a:t>
              </a:r>
            </a:p>
          </p:txBody>
        </p:sp>
        <p:pic>
          <p:nvPicPr>
            <p:cNvPr id="12" name="Picture 7" descr="175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105126" y="987574"/>
              <a:ext cx="3295091" cy="3295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28662" y="928676"/>
              <a:ext cx="8215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操作系统分为多层 (levels)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08356" y="1285866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每层建立在低层之上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422621"/>
              <a:ext cx="151066" cy="1489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8356" y="167157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最底层(layer 0), 是硬件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808329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508356" y="207168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最高层(layer N) 是用户界面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2208439"/>
              <a:ext cx="151066" cy="1489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8662" y="2457392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每一层仅使用更低一层的功能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（操作）和服务。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  <a:pPr algn="r" hangingPunct="1">
                <a:buSzPct val="100000"/>
              </a:pPr>
              <a:t>49</a:t>
            </a:fld>
            <a:endParaRPr lang="zh-CN" altLang="en-US"/>
          </a:p>
        </p:txBody>
      </p:sp>
      <p:grpSp>
        <p:nvGrpSpPr>
          <p:cNvPr id="2" name="组合 8"/>
          <p:cNvGrpSpPr/>
          <p:nvPr/>
        </p:nvGrpSpPr>
        <p:grpSpPr>
          <a:xfrm>
            <a:off x="714348" y="142858"/>
            <a:ext cx="8072494" cy="4911757"/>
            <a:chOff x="928662" y="214296"/>
            <a:chExt cx="8072494" cy="4911757"/>
          </a:xfrm>
        </p:grpSpPr>
        <p:sp>
          <p:nvSpPr>
            <p:cNvPr id="82" name="TextBox 81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操作系统与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语言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928676"/>
              <a:ext cx="8072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1972由 Kenneth Thompson和Dennis Ritchie在贝尔实验室设计.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8662" y="13573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设计用于 UNIX 操作系统的编码例程.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01977" y="2143122"/>
              <a:ext cx="3143398" cy="2573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787663" y="4714890"/>
              <a:ext cx="4570419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1599" tIns="50799" rIns="101599" bIns="50799"/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K. Thompson and D. Ritchie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174301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“高级”系统编程语言创建可移植操作系统的概念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1520" y="1314222"/>
            <a:ext cx="8496944" cy="2299032"/>
            <a:chOff x="686575" y="1314222"/>
            <a:chExt cx="8277195" cy="2299032"/>
          </a:xfrm>
        </p:grpSpPr>
        <p:sp>
          <p:nvSpPr>
            <p:cNvPr id="7" name="TextBox 6"/>
            <p:cNvSpPr txBox="1"/>
            <p:nvPr/>
          </p:nvSpPr>
          <p:spPr>
            <a:xfrm>
              <a:off x="1105591" y="1314222"/>
              <a:ext cx="785817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Abraham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Silberschatz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, Peter Baer Galvin,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Greg Gagne, Operating system concepts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(9th Edition), John Wiley &amp; Sons, 2012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86575" y="2643758"/>
              <a:ext cx="7715304" cy="969496"/>
              <a:chOff x="312483" y="3072386"/>
              <a:chExt cx="8001024" cy="96949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12483" y="3072386"/>
                <a:ext cx="8001024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操作系统概念（第七版）；</a:t>
                </a:r>
                <a:r>
                  <a:rPr lang="en-US" altLang="zh-CN" sz="20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Silberschatz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、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Galvin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和</a:t>
                </a: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Gagne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著、郑扣根译；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高等教育出版社，</a:t>
                </a: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2010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年；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</p:txBody>
          </p:sp>
          <p:pic>
            <p:nvPicPr>
              <p:cNvPr id="10" name="图片 9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456" y="3216402"/>
                <a:ext cx="151066" cy="148997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826866" y="1314222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4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987574"/>
            <a:ext cx="2017712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</a:p>
        </p:txBody>
      </p:sp>
      <p:pic>
        <p:nvPicPr>
          <p:cNvPr id="66" name="图片 65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391" y="915566"/>
            <a:ext cx="5995211" cy="3641159"/>
          </a:xfrm>
          <a:prstGeom prst="rect">
            <a:avLst/>
          </a:prstGeom>
        </p:spPr>
      </p:pic>
      <p:pic>
        <p:nvPicPr>
          <p:cNvPr id="4" name="图片 3" descr="图片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915566"/>
            <a:ext cx="6000793" cy="364115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995686"/>
            <a:ext cx="3756545" cy="2720535"/>
          </a:xfrm>
          <a:prstGeom prst="rect">
            <a:avLst/>
          </a:prstGeom>
        </p:spPr>
      </p:pic>
      <p:pic>
        <p:nvPicPr>
          <p:cNvPr id="13" name="图片 12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2139702"/>
            <a:ext cx="3756545" cy="27130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57422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微内核结构（</a:t>
            </a:r>
            <a:r>
              <a:rPr lang="en-US" altLang="zh-CN" sz="3200" b="1" dirty="0">
                <a:solidFill>
                  <a:srgbClr val="11576A"/>
                </a:solidFill>
                <a:latin typeface="Arial" pitchFamily="34" charset="0"/>
                <a:ea typeface="微软雅黑" pitchFamily="34" charset="-122"/>
                <a:sym typeface="Lucida Sans" pitchFamily="34" charset="0"/>
              </a:rPr>
              <a:t>Microkernel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84355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20074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2" name="组合 56"/>
          <p:cNvGrpSpPr/>
          <p:nvPr/>
        </p:nvGrpSpPr>
        <p:grpSpPr>
          <a:xfrm>
            <a:off x="467544" y="1557938"/>
            <a:ext cx="7715304" cy="757300"/>
            <a:chOff x="467544" y="1557938"/>
            <a:chExt cx="7715304" cy="757300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579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91512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" name="图片 9" descr="图片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2001" y="2836538"/>
            <a:ext cx="1493891" cy="1206808"/>
          </a:xfrm>
          <a:prstGeom prst="rect">
            <a:avLst/>
          </a:prstGeom>
        </p:spPr>
      </p:pic>
      <p:grpSp>
        <p:nvGrpSpPr>
          <p:cNvPr id="3" name="组合 55"/>
          <p:cNvGrpSpPr/>
          <p:nvPr/>
        </p:nvGrpSpPr>
        <p:grpSpPr>
          <a:xfrm>
            <a:off x="3143969" y="2404490"/>
            <a:ext cx="2016224" cy="2160240"/>
            <a:chOff x="2771800" y="2355726"/>
            <a:chExt cx="2016224" cy="2160240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54"/>
          <p:cNvGrpSpPr/>
          <p:nvPr/>
        </p:nvGrpSpPr>
        <p:grpSpPr>
          <a:xfrm>
            <a:off x="3287985" y="2548506"/>
            <a:ext cx="1872208" cy="1584176"/>
            <a:chOff x="2915816" y="2499742"/>
            <a:chExt cx="1872208" cy="1584176"/>
          </a:xfrm>
        </p:grpSpPr>
        <p:cxnSp>
          <p:nvCxnSpPr>
            <p:cNvPr id="40" name="直接箭头连接符 39"/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特权指令和非特权指令</a:t>
            </a:r>
          </a:p>
        </p:txBody>
      </p:sp>
      <p:sp>
        <p:nvSpPr>
          <p:cNvPr id="9" name="ïşľîďè"/>
          <p:cNvSpPr/>
          <p:nvPr/>
        </p:nvSpPr>
        <p:spPr>
          <a:xfrm>
            <a:off x="1191" y="857250"/>
            <a:ext cx="3502241" cy="3752850"/>
          </a:xfrm>
          <a:prstGeom prst="rect">
            <a:avLst/>
          </a:prstGeom>
          <a:blipFill>
            <a:blip r:embed="rId2" cstate="print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 defTabSz="685800"/>
            <a:endParaRPr lang="zh-CN" altLang="en-US" sz="1500" b="1" dirty="0">
              <a:solidFill>
                <a:schemeClr val="bg1"/>
              </a:solidFill>
            </a:endParaRPr>
          </a:p>
        </p:txBody>
      </p:sp>
      <p:sp>
        <p:nvSpPr>
          <p:cNvPr id="10" name="îŝļiḋe"/>
          <p:cNvSpPr/>
          <p:nvPr/>
        </p:nvSpPr>
        <p:spPr>
          <a:xfrm>
            <a:off x="3010721" y="857250"/>
            <a:ext cx="492711" cy="375285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lstStyle/>
          <a:p>
            <a:pPr algn="ctr" defTabSz="685800"/>
            <a:endParaRPr lang="zh-CN" altLang="en-US" sz="1500" b="1" dirty="0">
              <a:solidFill>
                <a:schemeClr val="bg1"/>
              </a:solidFill>
            </a:endParaRPr>
          </a:p>
        </p:txBody>
      </p:sp>
      <p:grpSp>
        <p:nvGrpSpPr>
          <p:cNvPr id="2" name="í$1iďè"/>
          <p:cNvGrpSpPr/>
          <p:nvPr/>
        </p:nvGrpSpPr>
        <p:grpSpPr>
          <a:xfrm>
            <a:off x="3137297" y="1205487"/>
            <a:ext cx="5536429" cy="1276916"/>
            <a:chOff x="4136995" y="1337039"/>
            <a:chExt cx="7381905" cy="1702554"/>
          </a:xfrm>
        </p:grpSpPr>
        <p:sp>
          <p:nvSpPr>
            <p:cNvPr id="37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6858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+mj-ea"/>
                  <a:ea typeface="+mj-ea"/>
                </a:rPr>
                <a:t>特权指令：在内核态下运行的指令</a:t>
              </a:r>
              <a:endParaRPr lang="en-US" altLang="zh-CN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257175" indent="-257175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+mj-ea"/>
                  <a:ea typeface="+mj-ea"/>
                </a:rPr>
                <a:t>不仅能访问用户空间，还能访问系统空间。</a:t>
              </a:r>
            </a:p>
            <a:p>
              <a:pPr marL="257175" indent="-257175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+mj-ea"/>
                  <a:ea typeface="+mj-ea"/>
                </a:rPr>
                <a:t>如启动外部设备、设置系统时钟、管中断、切换执行状态、</a:t>
              </a:r>
              <a:r>
                <a:rPr lang="en-US" altLang="zh-CN" dirty="0">
                  <a:latin typeface="+mj-ea"/>
                  <a:ea typeface="+mj-ea"/>
                </a:rPr>
                <a:t>I/O</a:t>
              </a:r>
              <a:r>
                <a:rPr lang="zh-CN" altLang="en-US" dirty="0">
                  <a:latin typeface="+mj-ea"/>
                  <a:ea typeface="+mj-ea"/>
                </a:rPr>
                <a:t>指令。</a:t>
              </a:r>
            </a:p>
          </p:txBody>
        </p:sp>
      </p:grpSp>
      <p:grpSp>
        <p:nvGrpSpPr>
          <p:cNvPr id="3" name="išḷîḓé"/>
          <p:cNvGrpSpPr/>
          <p:nvPr/>
        </p:nvGrpSpPr>
        <p:grpSpPr>
          <a:xfrm>
            <a:off x="3137297" y="2850108"/>
            <a:ext cx="5792144" cy="1322712"/>
            <a:chOff x="4136995" y="3233565"/>
            <a:chExt cx="7722859" cy="1763616"/>
          </a:xfrm>
        </p:grpSpPr>
        <p:sp>
          <p:nvSpPr>
            <p:cNvPr id="33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685800"/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îŝľîḓè"/>
            <p:cNvSpPr txBox="1"/>
            <p:nvPr/>
          </p:nvSpPr>
          <p:spPr>
            <a:xfrm>
              <a:off x="4882718" y="3233565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 dirty="0"/>
                <a:t>非特权指令：在用户态下运行的指令</a:t>
              </a:r>
              <a:endParaRPr lang="en-US" altLang="zh-CN" b="1" dirty="0"/>
            </a:p>
            <a:p>
              <a:pPr marL="257175" indent="-2571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/>
                <a:t>应用程序所使用的都是非特权指令。</a:t>
              </a:r>
            </a:p>
            <a:p>
              <a:pPr marL="257175" indent="-2571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/>
                <a:t>防止应用程序的运行异常对系统造成破坏。</a:t>
              </a:r>
            </a:p>
            <a:p>
              <a:pPr marL="257175" indent="-2571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/>
                <a:t>仅能访问用户空间。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用户态到内核态的切换</a:t>
            </a:r>
          </a:p>
        </p:txBody>
      </p:sp>
      <p:grpSp>
        <p:nvGrpSpPr>
          <p:cNvPr id="2" name="iṡļiḓe"/>
          <p:cNvGrpSpPr/>
          <p:nvPr/>
        </p:nvGrpSpPr>
        <p:grpSpPr>
          <a:xfrm>
            <a:off x="678825" y="1048642"/>
            <a:ext cx="4759280" cy="1057099"/>
            <a:chOff x="660400" y="1835355"/>
            <a:chExt cx="6345707" cy="1409465"/>
          </a:xfrm>
        </p:grpSpPr>
        <p:grpSp>
          <p:nvGrpSpPr>
            <p:cNvPr id="3" name="iSḻíḓè"/>
            <p:cNvGrpSpPr/>
            <p:nvPr/>
          </p:nvGrpSpPr>
          <p:grpSpPr>
            <a:xfrm>
              <a:off x="1296567" y="1835355"/>
              <a:ext cx="5709540" cy="1409465"/>
              <a:chOff x="1296567" y="1835355"/>
              <a:chExt cx="7201160" cy="1409465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7201160" cy="8427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dirty="0"/>
                  <a:t>状态位</a:t>
                </a:r>
                <a:r>
                  <a:rPr lang="en-US" altLang="zh-CN" dirty="0"/>
                  <a:t>(Mode bit) </a:t>
                </a:r>
                <a:r>
                  <a:rPr lang="zh-CN" altLang="en-US" dirty="0"/>
                  <a:t>指示正确的状态：</a:t>
                </a:r>
                <a:endParaRPr lang="en-US" altLang="zh-CN" dirty="0"/>
              </a:p>
              <a:p>
                <a:pPr marL="257175" indent="-257175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内核态（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 ，用户态（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</a:t>
                </a:r>
              </a:p>
            </p:txBody>
          </p:sp>
          <p:sp>
            <p:nvSpPr>
              <p:cNvPr id="11" name="îṧľîḋé"/>
              <p:cNvSpPr txBox="1"/>
              <p:nvPr/>
            </p:nvSpPr>
            <p:spPr>
              <a:xfrm>
                <a:off x="1296567" y="2855397"/>
                <a:ext cx="7201160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dirty="0"/>
                  <a:t>当中断或错误出现，硬件切换至内核态</a:t>
                </a:r>
              </a:p>
            </p:txBody>
          </p:sp>
        </p:grpSp>
        <p:grpSp>
          <p:nvGrpSpPr>
            <p:cNvPr id="4" name="ïS1íḋé"/>
            <p:cNvGrpSpPr/>
            <p:nvPr/>
          </p:nvGrpSpPr>
          <p:grpSpPr>
            <a:xfrm>
              <a:off x="660400" y="1838665"/>
              <a:ext cx="497734" cy="497734"/>
              <a:chOff x="660400" y="1838665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838665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800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7010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685800"/>
                <a:endParaRPr lang="zh-CN" altLang="en-US" sz="1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Group 5"/>
          <p:cNvGrpSpPr/>
          <p:nvPr/>
        </p:nvGrpSpPr>
        <p:grpSpPr bwMode="auto">
          <a:xfrm>
            <a:off x="5675592" y="831638"/>
            <a:ext cx="2972991" cy="1226158"/>
            <a:chOff x="1152" y="1816"/>
            <a:chExt cx="2857" cy="1217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152" y="2256"/>
              <a:ext cx="873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 b="1" dirty="0">
                  <a:latin typeface="Arial" panose="020B0604020202020204" pitchFamily="34" charset="0"/>
                </a:rPr>
                <a:t>内核态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3163" y="2256"/>
              <a:ext cx="846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 b="1" dirty="0">
                  <a:latin typeface="Arial" panose="020B0604020202020204" pitchFamily="34" charset="0"/>
                </a:rPr>
                <a:t>用户态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cxnSp>
          <p:nvCxnSpPr>
            <p:cNvPr id="15" name="AutoShape 8"/>
            <p:cNvCxnSpPr>
              <a:cxnSpLocks noChangeShapeType="1"/>
              <a:stCxn id="14" idx="0"/>
              <a:endCxn id="13" idx="0"/>
            </p:cNvCxnSpPr>
            <p:nvPr/>
          </p:nvCxnSpPr>
          <p:spPr bwMode="auto">
            <a:xfrm rot="16200000" flipV="1">
              <a:off x="2587" y="125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"/>
            <p:cNvCxnSpPr>
              <a:cxnSpLocks noChangeShapeType="1"/>
              <a:stCxn id="13" idx="4"/>
              <a:endCxn id="14" idx="4"/>
            </p:cNvCxnSpPr>
            <p:nvPr/>
          </p:nvCxnSpPr>
          <p:spPr bwMode="auto">
            <a:xfrm rot="16200000" flipH="1">
              <a:off x="2587" y="197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2360" y="1816"/>
              <a:ext cx="52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400" b="1" dirty="0">
                  <a:latin typeface="Arial" panose="020B0604020202020204" pitchFamily="34" charset="0"/>
                </a:rPr>
                <a:t>中断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025" y="2728"/>
              <a:ext cx="121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400" b="1" dirty="0">
                  <a:latin typeface="Arial" panose="020B0604020202020204" pitchFamily="34" charset="0"/>
                </a:rPr>
                <a:t>设置用户模式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5" y="2339201"/>
            <a:ext cx="7066639" cy="234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2444" y="59001"/>
            <a:ext cx="5269706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系统调用的基本概念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541953" y="2286697"/>
            <a:ext cx="5383661" cy="74704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应用程序请求</a:t>
            </a:r>
            <a:r>
              <a:rPr lang="en-US" altLang="zh-CN" sz="1700" dirty="0"/>
              <a:t>OS</a:t>
            </a:r>
            <a:r>
              <a:rPr lang="zh-CN" altLang="en-US" sz="1700" dirty="0"/>
              <a:t>内核完成某功能时的一种过程调用；</a:t>
            </a:r>
          </a:p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用户与内核的接口。</a:t>
            </a:r>
          </a:p>
        </p:txBody>
      </p:sp>
      <p:sp>
        <p:nvSpPr>
          <p:cNvPr id="5" name="i$lîďê"/>
          <p:cNvSpPr/>
          <p:nvPr/>
        </p:nvSpPr>
        <p:spPr>
          <a:xfrm>
            <a:off x="1583680" y="1889071"/>
            <a:ext cx="2772038" cy="29465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dirty="0"/>
              <a:t>系统调用</a:t>
            </a:r>
            <a:r>
              <a:rPr lang="zh-CN" altLang="en-US" dirty="0">
                <a:solidFill>
                  <a:srgbClr val="FF0000"/>
                </a:solidFill>
              </a:rPr>
              <a:t>概念：</a:t>
            </a:r>
          </a:p>
        </p:txBody>
      </p:sp>
      <p:sp>
        <p:nvSpPr>
          <p:cNvPr id="6" name="î$ļíḋè"/>
          <p:cNvSpPr/>
          <p:nvPr/>
        </p:nvSpPr>
        <p:spPr>
          <a:xfrm>
            <a:off x="1583680" y="3474868"/>
            <a:ext cx="4094519" cy="39297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运行在不同的系统状态</a:t>
            </a:r>
          </a:p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状态的转换</a:t>
            </a:r>
          </a:p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返回问题</a:t>
            </a:r>
          </a:p>
          <a:p>
            <a:pPr marL="257175" indent="-257175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嵌套调用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583681" y="3090286"/>
            <a:ext cx="2772038" cy="31132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dirty="0"/>
              <a:t>与一般过程调用的区别：</a:t>
            </a:r>
          </a:p>
        </p:txBody>
      </p:sp>
      <p:sp>
        <p:nvSpPr>
          <p:cNvPr id="8" name="îs1iďé"/>
          <p:cNvSpPr/>
          <p:nvPr/>
        </p:nvSpPr>
        <p:spPr>
          <a:xfrm>
            <a:off x="1597972" y="1353271"/>
            <a:ext cx="7283426" cy="45206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/>
          </a:bodyPr>
          <a:lstStyle/>
          <a:p>
            <a:pPr marL="257175" indent="-257175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700" dirty="0"/>
              <a:t>使应用程序可以通过它间接调用</a:t>
            </a:r>
            <a:r>
              <a:rPr lang="en-US" altLang="zh-CN" sz="1700" dirty="0"/>
              <a:t>OS</a:t>
            </a:r>
            <a:r>
              <a:rPr lang="zh-CN" altLang="en-US" sz="1700" dirty="0"/>
              <a:t>内核中的相关过程，取得相应的服务。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1583680" y="953554"/>
            <a:ext cx="5448185" cy="30431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Autofit/>
          </a:bodyPr>
          <a:lstStyle/>
          <a:p>
            <a:r>
              <a:rPr lang="zh-CN" altLang="en-US" dirty="0"/>
              <a:t>系统调用目的：</a:t>
            </a:r>
          </a:p>
        </p:txBody>
      </p:sp>
      <p:sp>
        <p:nvSpPr>
          <p:cNvPr id="10" name="îSļiḓè"/>
          <p:cNvSpPr/>
          <p:nvPr/>
        </p:nvSpPr>
        <p:spPr>
          <a:xfrm>
            <a:off x="1071053" y="943382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071053" y="3028335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071053" y="1813677"/>
            <a:ext cx="470900" cy="470900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213744" y="1090485"/>
            <a:ext cx="195860" cy="18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213743" y="1980189"/>
            <a:ext cx="195861" cy="1716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235448" y="3170429"/>
            <a:ext cx="158689" cy="194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68580" tIns="34290" rIns="68580" bIns="3429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00298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外核结构（</a:t>
            </a:r>
            <a:r>
              <a:rPr lang="en-US" altLang="zh-CN" sz="3200" b="1" dirty="0" err="1">
                <a:solidFill>
                  <a:srgbClr val="11576A"/>
                </a:solidFill>
                <a:latin typeface="Arial" pitchFamily="34" charset="0"/>
                <a:sym typeface="Lucida Sans" pitchFamily="34" charset="0"/>
              </a:rPr>
              <a:t>Exokernel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7" descr="197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627784" y="2355726"/>
            <a:ext cx="4147270" cy="262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9"/>
          <p:cNvGrpSpPr/>
          <p:nvPr/>
        </p:nvGrpSpPr>
        <p:grpSpPr>
          <a:xfrm>
            <a:off x="755576" y="771550"/>
            <a:ext cx="7715304" cy="1500198"/>
            <a:chOff x="755576" y="771550"/>
            <a:chExt cx="7715304" cy="1500198"/>
          </a:xfrm>
        </p:grpSpPr>
        <p:sp>
          <p:nvSpPr>
            <p:cNvPr id="19" name="TextBox 18"/>
            <p:cNvSpPr txBox="1"/>
            <p:nvPr/>
          </p:nvSpPr>
          <p:spPr>
            <a:xfrm>
              <a:off x="755576" y="77155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让内核分配机器的物理资源给多个应用程序, 并让每个程序决定如何处理这些资源.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4859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程序能链接到操作系统库(libOS) 实现了操作系统抽象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8716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保护与控制分离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571472" y="214296"/>
            <a:ext cx="7929618" cy="4786346"/>
            <a:chOff x="571472" y="214296"/>
            <a:chExt cx="7929618" cy="4786346"/>
          </a:xfrm>
        </p:grpSpPr>
        <p:sp>
          <p:nvSpPr>
            <p:cNvPr id="19" name="TextBox 18"/>
            <p:cNvSpPr txBox="1"/>
            <p:nvPr/>
          </p:nvSpPr>
          <p:spPr>
            <a:xfrm>
              <a:off x="571472" y="4292756"/>
              <a:ext cx="6858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虚拟机管理器将单独的机器接口转换成很多的虚拟机，每个虚拟机都是一个原始计算机系统的有效副本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并能完成所有的处理器指令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VMM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虚拟机管理器)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图片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987574"/>
              <a:ext cx="6357982" cy="30829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9"/>
          <p:cNvSpPr txBox="1"/>
          <p:nvPr/>
        </p:nvSpPr>
        <p:spPr>
          <a:xfrm>
            <a:off x="257173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VMM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虚拟机管理器)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 descr="图片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2977" y="1237823"/>
            <a:ext cx="3459378" cy="3278143"/>
          </a:xfrm>
          <a:prstGeom prst="rect">
            <a:avLst/>
          </a:prstGeom>
        </p:spPr>
      </p:pic>
      <p:pic>
        <p:nvPicPr>
          <p:cNvPr id="23" name="图片 22" descr="图片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1082980"/>
            <a:ext cx="3065914" cy="344152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928662" y="214296"/>
            <a:ext cx="8215338" cy="3929090"/>
            <a:chOff x="928662" y="214296"/>
            <a:chExt cx="8215338" cy="3929090"/>
          </a:xfrm>
        </p:grpSpPr>
        <p:sp>
          <p:nvSpPr>
            <p:cNvPr id="17" name="TextBox 16"/>
            <p:cNvSpPr txBox="1"/>
            <p:nvPr/>
          </p:nvSpPr>
          <p:spPr>
            <a:xfrm>
              <a:off x="3857620" y="214296"/>
              <a:ext cx="3214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小结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8662" y="928676"/>
              <a:ext cx="82153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操作系统很有趣，可以管理和控制整个计算机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!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但…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356" y="1907771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Bug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、性能异常、功能缺失，有很多的挑战和机遇。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044526"/>
              <a:ext cx="151066" cy="1489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8662" y="1565970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它是不完备的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8356" y="2649682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有许多概念、原理和代码需要了解。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786437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8662" y="2307881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它是庞大的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8356" y="3435500"/>
              <a:ext cx="7421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... 至少靠你自己的恒心和投入，完全可以在一个学期理解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的原理和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ucore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的实现。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3572255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3093699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我们能做到！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43189" y="214314"/>
            <a:ext cx="3786187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计算机体系结构概述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20628" y="1018170"/>
            <a:ext cx="4872920" cy="3459256"/>
            <a:chOff x="920627" y="1018169"/>
            <a:chExt cx="4872920" cy="34592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23" y="1018169"/>
              <a:ext cx="4820424" cy="3459256"/>
            </a:xfrm>
            <a:prstGeom prst="rect">
              <a:avLst/>
            </a:prstGeom>
          </p:spPr>
        </p:pic>
        <p:sp>
          <p:nvSpPr>
            <p:cNvPr id="4" name="TextBox 11"/>
            <p:cNvSpPr txBox="1">
              <a:spLocks noChangeArrowheads="1"/>
            </p:cNvSpPr>
            <p:nvPr/>
          </p:nvSpPr>
          <p:spPr bwMode="auto">
            <a:xfrm>
              <a:off x="3347864" y="1347614"/>
              <a:ext cx="114300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11"/>
            <p:cNvSpPr txBox="1">
              <a:spLocks noChangeArrowheads="1"/>
            </p:cNvSpPr>
            <p:nvPr/>
          </p:nvSpPr>
          <p:spPr bwMode="auto">
            <a:xfrm>
              <a:off x="920627" y="3795886"/>
              <a:ext cx="35283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I/O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设备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11"/>
            <p:cNvSpPr txBox="1">
              <a:spLocks noChangeArrowheads="1"/>
            </p:cNvSpPr>
            <p:nvPr/>
          </p:nvSpPr>
          <p:spPr bwMode="auto">
            <a:xfrm>
              <a:off x="4355976" y="3795886"/>
              <a:ext cx="11430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</a:p>
          </p:txBody>
        </p:sp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>
              <a:off x="1187624" y="2355726"/>
              <a:ext cx="11430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总线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71FCD-0F5B-6ECD-3AD3-37C1902F15D0}"/>
              </a:ext>
            </a:extLst>
          </p:cNvPr>
          <p:cNvSpPr txBox="1"/>
          <p:nvPr/>
        </p:nvSpPr>
        <p:spPr>
          <a:xfrm>
            <a:off x="5793548" y="1491630"/>
            <a:ext cx="281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DB </a:t>
            </a:r>
            <a:r>
              <a:rPr lang="zh-CN" altLang="en-US" sz="3200" b="1" dirty="0">
                <a:solidFill>
                  <a:srgbClr val="0070C0"/>
                </a:solidFill>
              </a:rPr>
              <a:t>数据总线</a:t>
            </a:r>
            <a:endParaRPr lang="en-US" altLang="zh-CN" sz="3200" b="1" dirty="0">
              <a:solidFill>
                <a:srgbClr val="0070C0"/>
              </a:solidFill>
            </a:endParaRPr>
          </a:p>
          <a:p>
            <a:r>
              <a:rPr lang="en-US" altLang="zh-CN" sz="3200" b="1" dirty="0">
                <a:solidFill>
                  <a:srgbClr val="0070C0"/>
                </a:solidFill>
              </a:rPr>
              <a:t>AB</a:t>
            </a:r>
            <a:r>
              <a:rPr lang="zh-CN" altLang="en-US" sz="3200" b="1" dirty="0">
                <a:solidFill>
                  <a:srgbClr val="0070C0"/>
                </a:solidFill>
              </a:rPr>
              <a:t>地址总线</a:t>
            </a:r>
            <a:endParaRPr lang="en-US" altLang="zh-CN" sz="3200" b="1" dirty="0">
              <a:solidFill>
                <a:srgbClr val="0070C0"/>
              </a:solidFill>
            </a:endParaRPr>
          </a:p>
          <a:p>
            <a:r>
              <a:rPr lang="en-US" altLang="zh-CN" sz="3200" b="1" dirty="0">
                <a:solidFill>
                  <a:srgbClr val="0070C0"/>
                </a:solidFill>
              </a:rPr>
              <a:t>CB</a:t>
            </a:r>
            <a:r>
              <a:rPr lang="zh-CN" altLang="en-US" sz="3200" b="1" dirty="0">
                <a:solidFill>
                  <a:srgbClr val="0070C0"/>
                </a:solidFill>
              </a:rPr>
              <a:t>控制总线</a:t>
            </a:r>
          </a:p>
        </p:txBody>
      </p:sp>
    </p:spTree>
    <p:extLst>
      <p:ext uri="{BB962C8B-B14F-4D97-AF65-F5344CB8AC3E}">
        <p14:creationId xmlns:p14="http://schemas.microsoft.com/office/powerpoint/2010/main" val="32102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248285" y="1410330"/>
            <a:ext cx="8356163" cy="2058908"/>
            <a:chOff x="718224" y="2633896"/>
            <a:chExt cx="8140056" cy="2058908"/>
          </a:xfrm>
        </p:grpSpPr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953" y="3862343"/>
              <a:ext cx="145672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42976" y="2643188"/>
              <a:ext cx="771530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William Stallings, Operating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Systems-Internals and Design Principles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(8th Edition), Prentice Hall, 2011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224" y="3723308"/>
              <a:ext cx="78581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精髓与设计原理（第七版）；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William Stallings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著，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陈向群、陈渝译；电子工业出版社，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年；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662" y="2633896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3" name="图片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131590"/>
            <a:ext cx="2138363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71464-EBF3-C816-C557-4CE9B611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80" y="120252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处理器系统架构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9CA92-ED68-0F9F-92F3-EEF11875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CISC</a:t>
            </a:r>
            <a:r>
              <a:rPr lang="zh-CN" altLang="en-US" dirty="0">
                <a:solidFill>
                  <a:srgbClr val="C00000"/>
                </a:solidFill>
              </a:rPr>
              <a:t>复杂指令集系统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>
                <a:solidFill>
                  <a:srgbClr val="002060"/>
                </a:solidFill>
              </a:rPr>
              <a:t>X86</a:t>
            </a:r>
            <a:r>
              <a:rPr lang="zh-CN" altLang="en-US" dirty="0">
                <a:solidFill>
                  <a:srgbClr val="002060"/>
                </a:solidFill>
              </a:rPr>
              <a:t>（</a:t>
            </a:r>
            <a:r>
              <a:rPr lang="en-US" altLang="zh-CN" dirty="0">
                <a:solidFill>
                  <a:srgbClr val="002060"/>
                </a:solidFill>
              </a:rPr>
              <a:t>32,64</a:t>
            </a:r>
            <a:r>
              <a:rPr lang="zh-CN" altLang="en-US" dirty="0">
                <a:solidFill>
                  <a:srgbClr val="002060"/>
                </a:solidFill>
              </a:rPr>
              <a:t>位）</a:t>
            </a:r>
            <a:endParaRPr lang="en-US" altLang="zh-CN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RISC</a:t>
            </a:r>
            <a:r>
              <a:rPr lang="zh-CN" altLang="en-US" dirty="0">
                <a:solidFill>
                  <a:srgbClr val="C00000"/>
                </a:solidFill>
              </a:rPr>
              <a:t>精简指令集系统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2060"/>
                </a:solidFill>
              </a:rPr>
              <a:t>ARM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2060"/>
                </a:solidFill>
              </a:rPr>
              <a:t> RISC-V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2060"/>
                </a:solidFill>
              </a:rPr>
              <a:t> MIPS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23312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ACBE0-4689-8965-AE89-B0FBC8ED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20252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指令运行方式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EDE64-1F46-201C-30EC-9C6F1DEA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92" y="874514"/>
            <a:ext cx="8671203" cy="41487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顺序：串行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重叠：并行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并发：交替，轮转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流水线：并行</a:t>
            </a:r>
            <a:r>
              <a:rPr lang="en-US" altLang="zh-CN" sz="2800" b="1" dirty="0">
                <a:solidFill>
                  <a:schemeClr val="tx2"/>
                </a:solidFill>
              </a:rPr>
              <a:t>+</a:t>
            </a:r>
            <a:r>
              <a:rPr lang="zh-CN" altLang="en-US" sz="2800" b="1" dirty="0">
                <a:solidFill>
                  <a:schemeClr val="tx2"/>
                </a:solidFill>
              </a:rPr>
              <a:t>并发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冯诺依曼结构</a:t>
            </a:r>
            <a:r>
              <a:rPr lang="zh-CN" altLang="en-US" sz="2800" b="1" i="0" dirty="0">
                <a:solidFill>
                  <a:srgbClr val="0070C0"/>
                </a:solidFill>
                <a:effectLst/>
                <a:latin typeface="-apple-system"/>
              </a:rPr>
              <a:t>：数据和程序都存放在存储器中，</a:t>
            </a:r>
            <a:r>
              <a:rPr lang="en-US" altLang="zh-CN" sz="2800" b="1" i="0" dirty="0">
                <a:solidFill>
                  <a:srgbClr val="0070C0"/>
                </a:solidFill>
                <a:effectLst/>
                <a:latin typeface="-apple-system"/>
              </a:rPr>
              <a:t>CPU</a:t>
            </a:r>
            <a:r>
              <a:rPr lang="zh-CN" altLang="en-US" sz="2800" b="1" i="0" dirty="0">
                <a:solidFill>
                  <a:srgbClr val="0070C0"/>
                </a:solidFill>
                <a:effectLst/>
                <a:latin typeface="-apple-system"/>
              </a:rPr>
              <a:t>从内存中取指令和数据进行运算，并把结果也存放到内存中</a:t>
            </a:r>
            <a:r>
              <a:rPr lang="zh-CN" altLang="en-US" sz="2800" b="0" i="0" dirty="0">
                <a:solidFill>
                  <a:srgbClr val="0070C0"/>
                </a:solidFill>
                <a:effectLst/>
                <a:latin typeface="-apple-system"/>
              </a:rPr>
              <a:t>。</a:t>
            </a:r>
            <a:endParaRPr lang="en-US" altLang="zh-CN" sz="2800" b="0" i="0" dirty="0">
              <a:solidFill>
                <a:srgbClr val="0070C0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哈佛结构</a:t>
            </a:r>
            <a:r>
              <a:rPr lang="zh-CN" altLang="en-US" sz="2800" b="1" i="0" dirty="0">
                <a:solidFill>
                  <a:srgbClr val="0070C0"/>
                </a:solidFill>
                <a:effectLst/>
                <a:latin typeface="-apple-system"/>
              </a:rPr>
              <a:t>：指令存储器</a:t>
            </a:r>
            <a:r>
              <a:rPr lang="en-US" altLang="zh-CN" sz="2800" b="1" i="0" dirty="0">
                <a:solidFill>
                  <a:srgbClr val="0070C0"/>
                </a:solidFill>
                <a:effectLst/>
                <a:latin typeface="-apple-system"/>
              </a:rPr>
              <a:t>+</a:t>
            </a:r>
            <a:r>
              <a:rPr lang="zh-CN" altLang="en-US" sz="2800" b="1" i="0" dirty="0">
                <a:solidFill>
                  <a:srgbClr val="0070C0"/>
                </a:solidFill>
                <a:effectLst/>
                <a:latin typeface="-apple-system"/>
              </a:rPr>
              <a:t>数据存储器，独立总线</a:t>
            </a:r>
          </a:p>
          <a:p>
            <a:pPr marL="0" indent="0">
              <a:buNone/>
            </a:pP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22054453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ACBE0-4689-8965-AE89-B0FBC8ED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20252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指令运行过程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0A98EE-D94E-7709-F4B7-0F6A9989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1550"/>
            <a:ext cx="3338113" cy="4371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AA7EE8-0248-AFE4-920B-269035556347}"/>
              </a:ext>
            </a:extLst>
          </p:cNvPr>
          <p:cNvSpPr txBox="1"/>
          <p:nvPr/>
        </p:nvSpPr>
        <p:spPr>
          <a:xfrm>
            <a:off x="3707904" y="1131590"/>
            <a:ext cx="32403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取指</a:t>
            </a:r>
            <a:r>
              <a:rPr lang="en-US" altLang="zh-CN" sz="2800" b="1" dirty="0">
                <a:solidFill>
                  <a:srgbClr val="0070C0"/>
                </a:solidFill>
              </a:rPr>
              <a:t>(fetch)</a:t>
            </a:r>
          </a:p>
          <a:p>
            <a:r>
              <a:rPr lang="zh-CN" altLang="en-US" sz="2800" b="1" dirty="0">
                <a:solidFill>
                  <a:srgbClr val="0070C0"/>
                </a:solidFill>
              </a:rPr>
              <a:t>译码</a:t>
            </a:r>
            <a:r>
              <a:rPr lang="en-US" altLang="zh-CN" sz="2800" b="1" dirty="0">
                <a:solidFill>
                  <a:srgbClr val="0070C0"/>
                </a:solidFill>
              </a:rPr>
              <a:t>(decode)</a:t>
            </a:r>
          </a:p>
          <a:p>
            <a:r>
              <a:rPr lang="zh-CN" altLang="en-US" sz="2800" b="1" dirty="0">
                <a:solidFill>
                  <a:srgbClr val="0070C0"/>
                </a:solidFill>
              </a:rPr>
              <a:t>执行</a:t>
            </a:r>
            <a:r>
              <a:rPr lang="en-US" altLang="zh-CN" sz="2800" b="1" dirty="0">
                <a:solidFill>
                  <a:srgbClr val="0070C0"/>
                </a:solidFill>
              </a:rPr>
              <a:t>(execute)</a:t>
            </a:r>
          </a:p>
          <a:p>
            <a:r>
              <a:rPr lang="zh-CN" altLang="en-US" sz="2800" b="1" dirty="0">
                <a:solidFill>
                  <a:srgbClr val="0070C0"/>
                </a:solidFill>
              </a:rPr>
              <a:t>访存</a:t>
            </a:r>
            <a:r>
              <a:rPr lang="en-US" altLang="zh-CN" sz="2800" b="1" dirty="0">
                <a:solidFill>
                  <a:srgbClr val="0070C0"/>
                </a:solidFill>
              </a:rPr>
              <a:t>(memory)</a:t>
            </a:r>
          </a:p>
          <a:p>
            <a:r>
              <a:rPr lang="zh-CN" altLang="en-US" sz="2800" b="1" dirty="0">
                <a:solidFill>
                  <a:srgbClr val="0070C0"/>
                </a:solidFill>
              </a:rPr>
              <a:t>写回</a:t>
            </a:r>
            <a:r>
              <a:rPr lang="en-US" altLang="zh-CN" sz="2800" b="1" dirty="0">
                <a:solidFill>
                  <a:srgbClr val="0070C0"/>
                </a:solidFill>
              </a:rPr>
              <a:t>(write back)</a:t>
            </a:r>
          </a:p>
          <a:p>
            <a:r>
              <a:rPr lang="zh-CN" altLang="en-US" sz="2800" b="1" dirty="0">
                <a:solidFill>
                  <a:srgbClr val="0070C0"/>
                </a:solidFill>
              </a:rPr>
              <a:t>更新</a:t>
            </a:r>
            <a:r>
              <a:rPr lang="en-US" altLang="zh-CN" sz="2800" b="1" dirty="0">
                <a:solidFill>
                  <a:srgbClr val="0070C0"/>
                </a:solidFill>
              </a:rPr>
              <a:t>PC(</a:t>
            </a:r>
            <a:r>
              <a:rPr lang="en-US" altLang="zh-CN" sz="2800" b="1" dirty="0" err="1">
                <a:solidFill>
                  <a:srgbClr val="0070C0"/>
                </a:solidFill>
              </a:rPr>
              <a:t>PCupdate</a:t>
            </a:r>
            <a:r>
              <a:rPr lang="en-US" altLang="zh-CN" sz="28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976667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CF7CB0-F4EE-E1F1-7C17-A800C44C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-1"/>
            <a:ext cx="6048672" cy="21267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74931-37B3-6C8B-F663-08C3780B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03" y="2123344"/>
            <a:ext cx="4752528" cy="3020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5829B0-F19F-1C88-C2B8-FDD6D397CBE3}"/>
              </a:ext>
            </a:extLst>
          </p:cNvPr>
          <p:cNvSpPr txBox="1"/>
          <p:nvPr/>
        </p:nvSpPr>
        <p:spPr>
          <a:xfrm>
            <a:off x="6372200" y="19548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标量流水线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E15BEC-9A46-3DD0-A606-1F313105300B}"/>
              </a:ext>
            </a:extLst>
          </p:cNvPr>
          <p:cNvSpPr txBox="1"/>
          <p:nvPr/>
        </p:nvSpPr>
        <p:spPr>
          <a:xfrm>
            <a:off x="1508983" y="3957747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超标量流水线</a:t>
            </a:r>
          </a:p>
        </p:txBody>
      </p:sp>
    </p:spTree>
    <p:extLst>
      <p:ext uri="{BB962C8B-B14F-4D97-AF65-F5344CB8AC3E}">
        <p14:creationId xmlns:p14="http://schemas.microsoft.com/office/powerpoint/2010/main" val="226262817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1688" y="214314"/>
            <a:ext cx="542925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启动时计算机内存和磁盘布局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/>
        </p:nvSpPr>
        <p:spPr bwMode="auto">
          <a:xfrm>
            <a:off x="3230396" y="2500313"/>
            <a:ext cx="4983162" cy="1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基本输入输出的程序</a:t>
            </a:r>
          </a:p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系统设置信息</a:t>
            </a:r>
          </a:p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开机后自检程序</a:t>
            </a:r>
          </a:p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系统自启动程序等  </a:t>
            </a:r>
          </a:p>
        </p:txBody>
      </p:sp>
      <p:sp>
        <p:nvSpPr>
          <p:cNvPr id="18435" name="Text Box 16"/>
          <p:cNvSpPr txBox="1">
            <a:spLocks noChangeArrowheads="1"/>
          </p:cNvSpPr>
          <p:nvPr/>
        </p:nvSpPr>
        <p:spPr bwMode="auto">
          <a:xfrm>
            <a:off x="3212934" y="857238"/>
            <a:ext cx="4464050" cy="137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pPr marL="0" lvl="1"/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CS:IP = 0xf000:fff0. </a:t>
            </a:r>
          </a:p>
          <a:p>
            <a:pPr marL="0" lvl="1"/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（CS：代码段寄存器；IP：指令指针寄存器）</a:t>
            </a:r>
            <a:endParaRPr lang="en-US" sz="17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系统处于实模式</a:t>
            </a:r>
            <a:endParaRPr lang="en-US" altLang="zh-CN" sz="17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PC = 16*CS+IP</a:t>
            </a:r>
          </a:p>
          <a:p>
            <a:r>
              <a:rPr lang="en-US" altLang="zh-CN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位地址空间：</a:t>
            </a:r>
            <a:r>
              <a:rPr lang="en-US" altLang="zh-CN" sz="17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1MB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3212933" y="2495549"/>
            <a:ext cx="427038" cy="1317070"/>
            <a:chOff x="3212933" y="2495549"/>
            <a:chExt cx="427038" cy="1317070"/>
          </a:xfrm>
        </p:grpSpPr>
        <p:sp>
          <p:nvSpPr>
            <p:cNvPr id="18437" name="矩形 39"/>
            <p:cNvSpPr>
              <a:spLocks noChangeArrowheads="1"/>
            </p:cNvSpPr>
            <p:nvPr/>
          </p:nvSpPr>
          <p:spPr bwMode="auto">
            <a:xfrm>
              <a:off x="3212933" y="2495549"/>
              <a:ext cx="4270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8438" name="矩形 40"/>
            <p:cNvSpPr>
              <a:spLocks noChangeArrowheads="1"/>
            </p:cNvSpPr>
            <p:nvPr/>
          </p:nvSpPr>
          <p:spPr bwMode="auto">
            <a:xfrm>
              <a:off x="3212933" y="2800349"/>
              <a:ext cx="4270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8439" name="矩形 41"/>
            <p:cNvSpPr>
              <a:spLocks noChangeArrowheads="1"/>
            </p:cNvSpPr>
            <p:nvPr/>
          </p:nvSpPr>
          <p:spPr bwMode="auto">
            <a:xfrm>
              <a:off x="3212933" y="3117849"/>
              <a:ext cx="4270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8440" name="矩形 42"/>
            <p:cNvSpPr>
              <a:spLocks noChangeArrowheads="1"/>
            </p:cNvSpPr>
            <p:nvPr/>
          </p:nvSpPr>
          <p:spPr bwMode="auto">
            <a:xfrm>
              <a:off x="3212933" y="3443287"/>
              <a:ext cx="4270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1688" y="3824824"/>
            <a:ext cx="2916942" cy="963170"/>
            <a:chOff x="2071688" y="3824823"/>
            <a:chExt cx="2916942" cy="96316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688" y="3824823"/>
              <a:ext cx="2916942" cy="963169"/>
            </a:xfrm>
            <a:prstGeom prst="rect">
              <a:avLst/>
            </a:prstGeom>
          </p:spPr>
        </p:pic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2327094" y="3981460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722518" y="3990985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3274835" y="4410088"/>
              <a:ext cx="6429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磁盘</a:t>
              </a:r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1043609" y="912150"/>
            <a:ext cx="2035967" cy="2872746"/>
            <a:chOff x="1043608" y="912150"/>
            <a:chExt cx="2035967" cy="2872746"/>
          </a:xfrm>
        </p:grpSpPr>
        <p:pic>
          <p:nvPicPr>
            <p:cNvPr id="18436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3608" y="912150"/>
              <a:ext cx="1740690" cy="287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441" y="1590254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空闲空间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698441" y="3324231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空闲空间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1579377" y="2822291"/>
              <a:ext cx="1500198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lang="zh-CN" altLang="en-US" sz="1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启动固件</a:t>
              </a:r>
            </a:p>
          </p:txBody>
        </p:sp>
      </p:grpSp>
      <p:cxnSp>
        <p:nvCxnSpPr>
          <p:cNvPr id="22" name="直接箭头连接符 21"/>
          <p:cNvCxnSpPr/>
          <p:nvPr/>
        </p:nvCxnSpPr>
        <p:spPr>
          <a:xfrm flipV="1">
            <a:off x="2833739" y="1837517"/>
            <a:ext cx="322043" cy="8546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10191" y="3105627"/>
            <a:ext cx="446099" cy="24940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84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3" y="1117031"/>
            <a:ext cx="6080143" cy="339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23"/>
          <p:cNvGrpSpPr/>
          <p:nvPr/>
        </p:nvGrpSpPr>
        <p:grpSpPr>
          <a:xfrm>
            <a:off x="899004" y="1117114"/>
            <a:ext cx="6080143" cy="3396830"/>
            <a:chOff x="899019" y="1120277"/>
            <a:chExt cx="6080143" cy="3396829"/>
          </a:xfrm>
        </p:grpSpPr>
        <p:pic>
          <p:nvPicPr>
            <p:cNvPr id="38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019" y="1120277"/>
              <a:ext cx="6080143" cy="3396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1479011" y="4023528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512348" y="3624269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31399" y="1560885"/>
            <a:ext cx="1143008" cy="3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空闲空间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88537" y="2366167"/>
            <a:ext cx="1143008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BIOS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固件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36162" y="2994821"/>
            <a:ext cx="1143008" cy="3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空闲空间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2339752" y="214314"/>
            <a:ext cx="5214974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加载程序的内存地址空间</a:t>
            </a:r>
          </a:p>
        </p:txBody>
      </p:sp>
      <p:sp>
        <p:nvSpPr>
          <p:cNvPr id="28" name="Rectangle 3"/>
          <p:cNvSpPr>
            <a:spLocks noGrp="1" noChangeArrowheads="1"/>
          </p:cNvSpPr>
          <p:nvPr/>
        </p:nvSpPr>
        <p:spPr bwMode="auto">
          <a:xfrm>
            <a:off x="2494157" y="2146578"/>
            <a:ext cx="3071812" cy="107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加载程序</a:t>
            </a:r>
            <a:endParaRPr lang="en-US" altLang="zh-CN" sz="13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31" lvl="1" indent="-285743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将操作系统的代码和数据从硬盘加载到内存中</a:t>
            </a:r>
          </a:p>
          <a:p>
            <a:pPr marL="742931" lvl="1" indent="-285743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跳转到操作系统的起始地址</a:t>
            </a:r>
            <a:br>
              <a:rPr 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sz="13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/>
        </p:nvSpPr>
        <p:spPr bwMode="auto">
          <a:xfrm>
            <a:off x="2479154" y="950930"/>
            <a:ext cx="3071812" cy="107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892" indent="-342892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3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BIOS</a:t>
            </a:r>
          </a:p>
          <a:p>
            <a:pPr marL="742931" lvl="1" indent="-285743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将加载程序从磁盘的引导扇区（512字节）加载到0x7c00 .</a:t>
            </a:r>
          </a:p>
          <a:p>
            <a:pPr marL="742931" lvl="1" indent="-285743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跳转到</a:t>
            </a:r>
            <a:r>
              <a:rPr lang="en-US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CS:IP = 0000:7c00 </a:t>
            </a:r>
            <a:b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0" name="矩形 6"/>
          <p:cNvSpPr>
            <a:spLocks noChangeArrowheads="1"/>
          </p:cNvSpPr>
          <p:nvPr/>
        </p:nvSpPr>
        <p:spPr bwMode="auto">
          <a:xfrm>
            <a:off x="2627784" y="947754"/>
            <a:ext cx="344085" cy="3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sz="1600" b="1" dirty="0">
              <a:latin typeface="Calibri" pitchFamily="34" charset="0"/>
            </a:endParaRPr>
          </a:p>
        </p:txBody>
      </p:sp>
      <p:pic>
        <p:nvPicPr>
          <p:cNvPr id="19461" name="图片 7" descr="小点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9703" y="1339867"/>
            <a:ext cx="15081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图片 9" descr="小点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549" y="1779663"/>
            <a:ext cx="15081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矩形 10"/>
          <p:cNvSpPr>
            <a:spLocks noChangeArrowheads="1"/>
          </p:cNvSpPr>
          <p:nvPr/>
        </p:nvSpPr>
        <p:spPr bwMode="auto">
          <a:xfrm>
            <a:off x="2627784" y="2146577"/>
            <a:ext cx="344085" cy="3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sz="1600" b="1" dirty="0">
              <a:latin typeface="Calibri" pitchFamily="34" charset="0"/>
            </a:endParaRPr>
          </a:p>
        </p:txBody>
      </p:sp>
      <p:pic>
        <p:nvPicPr>
          <p:cNvPr id="19464" name="图片 11" descr="小点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9703" y="2534118"/>
            <a:ext cx="15081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图片 12" descr="小点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9703" y="2967508"/>
            <a:ext cx="15081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6"/>
          <p:cNvGrpSpPr/>
          <p:nvPr/>
        </p:nvGrpSpPr>
        <p:grpSpPr>
          <a:xfrm>
            <a:off x="5316735" y="1094343"/>
            <a:ext cx="1801114" cy="3267740"/>
            <a:chOff x="5316734" y="1094343"/>
            <a:chExt cx="1801114" cy="326773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734" y="1094343"/>
              <a:ext cx="1670449" cy="3267739"/>
            </a:xfrm>
            <a:prstGeom prst="rect">
              <a:avLst/>
            </a:prstGeom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5974840" y="1347779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空闲空间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960553" y="1971671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917691" y="2347911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固件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965316" y="2967040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空闲空间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5965316" y="3624270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5931979" y="4005274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69703" y="3871382"/>
            <a:ext cx="2229894" cy="719881"/>
            <a:chOff x="2722046" y="3831991"/>
            <a:chExt cx="2229894" cy="7198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046" y="3831991"/>
              <a:ext cx="2116880" cy="698991"/>
            </a:xfrm>
            <a:prstGeom prst="rect">
              <a:avLst/>
            </a:prstGeom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762817" y="3920835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3808932" y="3917119"/>
              <a:ext cx="11430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488688" y="4213318"/>
              <a:ext cx="6429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磁盘</a:t>
              </a:r>
            </a:p>
          </p:txBody>
        </p:sp>
      </p:grpSp>
      <p:cxnSp>
        <p:nvCxnSpPr>
          <p:cNvPr id="9" name="直接箭头连接符 8"/>
          <p:cNvCxnSpPr/>
          <p:nvPr/>
        </p:nvCxnSpPr>
        <p:spPr>
          <a:xfrm flipH="1" flipV="1">
            <a:off x="2528100" y="3793546"/>
            <a:ext cx="525082" cy="229982"/>
          </a:xfrm>
          <a:prstGeom prst="straightConnector1">
            <a:avLst/>
          </a:prstGeom>
          <a:ln w="38100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984614" y="2109962"/>
            <a:ext cx="973254" cy="1829511"/>
          </a:xfrm>
          <a:prstGeom prst="straightConnector1">
            <a:avLst/>
          </a:prstGeom>
          <a:ln w="38100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0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8" grpId="0"/>
      <p:bldP spid="19459" grpId="0"/>
      <p:bldP spid="19460" grpId="0"/>
      <p:bldP spid="194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86124" y="214314"/>
            <a:ext cx="2857512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BIOS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系统调用</a:t>
            </a:r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1047751" y="2139947"/>
            <a:ext cx="7777163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pPr lvl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 INT 16h: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键盘输入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SimSun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758826" y="2460619"/>
            <a:ext cx="7215188" cy="401082"/>
            <a:chOff x="758825" y="2460618"/>
            <a:chExt cx="7215188" cy="401082"/>
          </a:xfrm>
        </p:grpSpPr>
        <p:sp>
          <p:nvSpPr>
            <p:cNvPr id="30" name="TextBox 4"/>
            <p:cNvSpPr txBox="1">
              <a:spLocks noChangeArrowheads="1"/>
            </p:cNvSpPr>
            <p:nvPr/>
          </p:nvSpPr>
          <p:spPr bwMode="auto">
            <a:xfrm>
              <a:off x="1116013" y="2460618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只能在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x86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的实模式下访问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31" name="矩形 6"/>
            <p:cNvSpPr>
              <a:spLocks noChangeArrowheads="1"/>
            </p:cNvSpPr>
            <p:nvPr/>
          </p:nvSpPr>
          <p:spPr bwMode="auto">
            <a:xfrm>
              <a:off x="758825" y="2492368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758826" y="771526"/>
            <a:ext cx="8066088" cy="1638297"/>
            <a:chOff x="758825" y="771525"/>
            <a:chExt cx="8066088" cy="1638297"/>
          </a:xfrm>
        </p:grpSpPr>
        <p:sp>
          <p:nvSpPr>
            <p:cNvPr id="20482" name="TextBox 4"/>
            <p:cNvSpPr txBox="1">
              <a:spLocks noChangeArrowheads="1"/>
            </p:cNvSpPr>
            <p:nvPr/>
          </p:nvSpPr>
          <p:spPr bwMode="auto">
            <a:xfrm>
              <a:off x="1116013" y="771525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buClr>
                  <a:schemeClr val="folHlink"/>
                </a:buClr>
                <a:buSzPct val="75000"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BIOS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以中断调用的方式 提供了基本的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I/O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0483" name="矩形 6"/>
            <p:cNvSpPr>
              <a:spLocks noChangeArrowheads="1"/>
            </p:cNvSpPr>
            <p:nvPr/>
          </p:nvSpPr>
          <p:spPr bwMode="auto">
            <a:xfrm>
              <a:off x="758825" y="793750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0484" name="TextBox 7"/>
            <p:cNvSpPr txBox="1">
              <a:spLocks noChangeArrowheads="1"/>
            </p:cNvSpPr>
            <p:nvPr/>
          </p:nvSpPr>
          <p:spPr bwMode="auto">
            <a:xfrm>
              <a:off x="1042988" y="1103313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INT 10h: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字符显示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0485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23190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6" name="TextBox 9"/>
            <p:cNvSpPr txBox="1">
              <a:spLocks noChangeArrowheads="1"/>
            </p:cNvSpPr>
            <p:nvPr/>
          </p:nvSpPr>
          <p:spPr bwMode="auto">
            <a:xfrm>
              <a:off x="1047751" y="1445420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INT 13h: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磁盘扇区读写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0487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6988" y="155495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图片 12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6988" y="226059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7"/>
            <p:cNvSpPr txBox="1">
              <a:spLocks noChangeArrowheads="1"/>
            </p:cNvSpPr>
            <p:nvPr/>
          </p:nvSpPr>
          <p:spPr bwMode="auto">
            <a:xfrm>
              <a:off x="1042988" y="1789949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INT 15h: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检测内存大小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39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91853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4687000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23" y="1282357"/>
            <a:ext cx="1596345" cy="52944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71803" y="214313"/>
            <a:ext cx="392909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计算机启动流程</a:t>
            </a:r>
          </a:p>
        </p:txBody>
      </p:sp>
      <p:grpSp>
        <p:nvGrpSpPr>
          <p:cNvPr id="2" name="组合 6"/>
          <p:cNvGrpSpPr/>
          <p:nvPr/>
        </p:nvGrpSpPr>
        <p:grpSpPr>
          <a:xfrm>
            <a:off x="6306980" y="1753283"/>
            <a:ext cx="1596348" cy="1436958"/>
            <a:chOff x="6306979" y="1753283"/>
            <a:chExt cx="1596348" cy="143695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979" y="1753283"/>
              <a:ext cx="1596348" cy="1436958"/>
            </a:xfrm>
            <a:prstGeom prst="rect">
              <a:avLst/>
            </a:prstGeom>
          </p:spPr>
        </p:pic>
        <p:sp>
          <p:nvSpPr>
            <p:cNvPr id="26" name="文本框 3"/>
            <p:cNvSpPr txBox="1"/>
            <p:nvPr/>
          </p:nvSpPr>
          <p:spPr>
            <a:xfrm>
              <a:off x="6743839" y="1818961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  <p:sp>
          <p:nvSpPr>
            <p:cNvPr id="27" name="文本框 3"/>
            <p:cNvSpPr txBox="1"/>
            <p:nvPr/>
          </p:nvSpPr>
          <p:spPr>
            <a:xfrm>
              <a:off x="6331567" y="2259885"/>
              <a:ext cx="13792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引导扇区代码读取文件系统的加载程序</a:t>
              </a: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2542113" y="1751015"/>
            <a:ext cx="1634365" cy="1436958"/>
            <a:chOff x="2542113" y="1751015"/>
            <a:chExt cx="1634365" cy="143695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113" y="1751015"/>
              <a:ext cx="1596348" cy="1436958"/>
            </a:xfrm>
            <a:prstGeom prst="rect">
              <a:avLst/>
            </a:prstGeom>
          </p:spPr>
        </p:pic>
        <p:sp>
          <p:nvSpPr>
            <p:cNvPr id="25" name="文本框 3"/>
            <p:cNvSpPr txBox="1"/>
            <p:nvPr/>
          </p:nvSpPr>
          <p:spPr>
            <a:xfrm>
              <a:off x="2699792" y="1779662"/>
              <a:ext cx="147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主引导记录</a:t>
              </a:r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2622442" y="2307329"/>
              <a:ext cx="1285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读取主引导扇区代码</a:t>
              </a: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23197" y="1984416"/>
            <a:ext cx="1596348" cy="1436960"/>
            <a:chOff x="623197" y="1984415"/>
            <a:chExt cx="1596348" cy="143696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97" y="1984415"/>
              <a:ext cx="1596348" cy="1436960"/>
            </a:xfrm>
            <a:prstGeom prst="rect">
              <a:avLst/>
            </a:prstGeom>
          </p:spPr>
        </p:pic>
        <p:sp>
          <p:nvSpPr>
            <p:cNvPr id="22" name="文本框 3"/>
            <p:cNvSpPr txBox="1"/>
            <p:nvPr/>
          </p:nvSpPr>
          <p:spPr>
            <a:xfrm>
              <a:off x="1139417" y="2964740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endParaRPr kumimoji="1"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3"/>
            <p:cNvSpPr txBox="1"/>
            <p:nvPr/>
          </p:nvSpPr>
          <p:spPr>
            <a:xfrm>
              <a:off x="793456" y="2093853"/>
              <a:ext cx="12799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系统加电</a:t>
              </a:r>
            </a:p>
            <a:p>
              <a:r>
                <a:rPr kumimoji="1"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初始化硬件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71046" y="2028316"/>
            <a:ext cx="1596348" cy="1436960"/>
            <a:chOff x="4471045" y="2028315"/>
            <a:chExt cx="1596348" cy="143696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045" y="2028315"/>
              <a:ext cx="1596348" cy="1436960"/>
            </a:xfrm>
            <a:prstGeom prst="rect">
              <a:avLst/>
            </a:prstGeom>
          </p:spPr>
        </p:pic>
        <p:sp>
          <p:nvSpPr>
            <p:cNvPr id="23" name="文本框 3"/>
            <p:cNvSpPr txBox="1"/>
            <p:nvPr/>
          </p:nvSpPr>
          <p:spPr>
            <a:xfrm>
              <a:off x="4788024" y="3003798"/>
              <a:ext cx="118814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7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sz="17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活动分区</a:t>
              </a:r>
            </a:p>
          </p:txBody>
        </p:sp>
        <p:sp>
          <p:nvSpPr>
            <p:cNvPr id="30" name="文本框 3"/>
            <p:cNvSpPr txBox="1"/>
            <p:nvPr/>
          </p:nvSpPr>
          <p:spPr>
            <a:xfrm>
              <a:off x="4498391" y="2134775"/>
              <a:ext cx="14284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主引导扇区代码读取活动分区的引导扇区代码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55" y="3347697"/>
            <a:ext cx="1596348" cy="5294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03" y="3421376"/>
            <a:ext cx="1596348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64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05606" y="203786"/>
            <a:ext cx="4143404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CPU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初始化 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785836" y="933933"/>
            <a:ext cx="7991430" cy="1092260"/>
            <a:chOff x="785836" y="933933"/>
            <a:chExt cx="7991430" cy="1092260"/>
          </a:xfrm>
        </p:grpSpPr>
        <p:sp>
          <p:nvSpPr>
            <p:cNvPr id="21508" name="TextBox 13"/>
            <p:cNvSpPr txBox="1">
              <a:spLocks noChangeArrowheads="1"/>
            </p:cNvSpPr>
            <p:nvPr/>
          </p:nvSpPr>
          <p:spPr bwMode="auto">
            <a:xfrm>
              <a:off x="1143024" y="933933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CPU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加电稳定后从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0XFFFF0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读第一条指令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21509" name="矩形 14"/>
            <p:cNvSpPr>
              <a:spLocks noChangeArrowheads="1"/>
            </p:cNvSpPr>
            <p:nvPr/>
          </p:nvSpPr>
          <p:spPr bwMode="auto">
            <a:xfrm>
              <a:off x="785836" y="970446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1510" name="TextBox 15"/>
            <p:cNvSpPr txBox="1">
              <a:spLocks noChangeArrowheads="1"/>
            </p:cNvSpPr>
            <p:nvPr/>
          </p:nvSpPr>
          <p:spPr bwMode="auto">
            <a:xfrm>
              <a:off x="1500166" y="1306996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1" indent="-285743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CS:IP = 0xf000:fff0</a:t>
              </a:r>
            </a:p>
          </p:txBody>
        </p:sp>
        <p:pic>
          <p:nvPicPr>
            <p:cNvPr id="21511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143558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5"/>
            <p:cNvSpPr txBox="1">
              <a:spLocks noChangeArrowheads="1"/>
            </p:cNvSpPr>
            <p:nvPr/>
          </p:nvSpPr>
          <p:spPr bwMode="auto">
            <a:xfrm>
              <a:off x="1500166" y="1626083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1" indent="-285743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第一条指令是跳转指令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0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175467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3"/>
          <p:cNvGrpSpPr/>
          <p:nvPr/>
        </p:nvGrpSpPr>
        <p:grpSpPr>
          <a:xfrm>
            <a:off x="785836" y="1983274"/>
            <a:ext cx="7991430" cy="1452634"/>
            <a:chOff x="785836" y="1983273"/>
            <a:chExt cx="7991430" cy="1452633"/>
          </a:xfrm>
        </p:grpSpPr>
        <p:sp>
          <p:nvSpPr>
            <p:cNvPr id="21" name="TextBox 13"/>
            <p:cNvSpPr txBox="1">
              <a:spLocks noChangeArrowheads="1"/>
            </p:cNvSpPr>
            <p:nvPr/>
          </p:nvSpPr>
          <p:spPr bwMode="auto">
            <a:xfrm>
              <a:off x="1143024" y="1983273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CPU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初始状态为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16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位实模式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785836" y="2019786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1500166" y="2356336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CS:IP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是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16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位寄存器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4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248492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15"/>
            <p:cNvSpPr txBox="1">
              <a:spLocks noChangeArrowheads="1"/>
            </p:cNvSpPr>
            <p:nvPr/>
          </p:nvSpPr>
          <p:spPr bwMode="auto">
            <a:xfrm>
              <a:off x="1500166" y="2675423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lvl="1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指令指针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PC = 16*CS+IP</a:t>
              </a:r>
            </a:p>
          </p:txBody>
        </p:sp>
        <p:pic>
          <p:nvPicPr>
            <p:cNvPr id="26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280401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15"/>
            <p:cNvSpPr txBox="1">
              <a:spLocks noChangeArrowheads="1"/>
            </p:cNvSpPr>
            <p:nvPr/>
          </p:nvSpPr>
          <p:spPr bwMode="auto">
            <a:xfrm>
              <a:off x="1500166" y="3035796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lvl="1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最大地址空间是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1MB</a:t>
              </a:r>
            </a:p>
          </p:txBody>
        </p:sp>
        <p:pic>
          <p:nvPicPr>
            <p:cNvPr id="28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316438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23268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8861" y="214313"/>
            <a:ext cx="4143404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BIOS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初始化过程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785836" y="915458"/>
            <a:ext cx="7215188" cy="405845"/>
            <a:chOff x="785836" y="915457"/>
            <a:chExt cx="7215188" cy="405844"/>
          </a:xfrm>
        </p:grpSpPr>
        <p:sp>
          <p:nvSpPr>
            <p:cNvPr id="21508" name="TextBox 13"/>
            <p:cNvSpPr txBox="1">
              <a:spLocks noChangeArrowheads="1"/>
            </p:cNvSpPr>
            <p:nvPr/>
          </p:nvSpPr>
          <p:spPr bwMode="auto">
            <a:xfrm>
              <a:off x="1143024" y="915457"/>
              <a:ext cx="68580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硬件自检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POST</a:t>
              </a:r>
            </a:p>
          </p:txBody>
        </p:sp>
        <p:sp>
          <p:nvSpPr>
            <p:cNvPr id="21509" name="矩形 14"/>
            <p:cNvSpPr>
              <a:spLocks noChangeArrowheads="1"/>
            </p:cNvSpPr>
            <p:nvPr/>
          </p:nvSpPr>
          <p:spPr bwMode="auto">
            <a:xfrm>
              <a:off x="785836" y="951970"/>
              <a:ext cx="417102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785788" y="1293279"/>
            <a:ext cx="7215236" cy="762062"/>
            <a:chOff x="785788" y="1293279"/>
            <a:chExt cx="7215236" cy="762062"/>
          </a:xfrm>
        </p:grpSpPr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1143024" y="1293279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检测系统中内存和显卡等关键部件的存在和工作状态</a:t>
              </a:r>
            </a:p>
          </p:txBody>
        </p:sp>
        <p:sp>
          <p:nvSpPr>
            <p:cNvPr id="30" name="矩形 14"/>
            <p:cNvSpPr>
              <a:spLocks noChangeArrowheads="1"/>
            </p:cNvSpPr>
            <p:nvPr/>
          </p:nvSpPr>
          <p:spPr bwMode="auto">
            <a:xfrm>
              <a:off x="785836" y="1310742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142976" y="1655231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查找并执行显卡等接口卡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BIOS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，进行设备初始化；</a:t>
              </a:r>
            </a:p>
          </p:txBody>
        </p:sp>
        <p:sp>
          <p:nvSpPr>
            <p:cNvPr id="32" name="矩形 14"/>
            <p:cNvSpPr>
              <a:spLocks noChangeArrowheads="1"/>
            </p:cNvSpPr>
            <p:nvPr/>
          </p:nvSpPr>
          <p:spPr bwMode="auto">
            <a:xfrm>
              <a:off x="785788" y="1672694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4" name="组合 4"/>
          <p:cNvGrpSpPr/>
          <p:nvPr/>
        </p:nvGrpSpPr>
        <p:grpSpPr>
          <a:xfrm>
            <a:off x="785788" y="1993372"/>
            <a:ext cx="7991478" cy="1143065"/>
            <a:chOff x="785788" y="1993371"/>
            <a:chExt cx="7991478" cy="1143065"/>
          </a:xfrm>
        </p:grpSpPr>
        <p:sp>
          <p:nvSpPr>
            <p:cNvPr id="21" name="TextBox 13"/>
            <p:cNvSpPr txBox="1">
              <a:spLocks noChangeArrowheads="1"/>
            </p:cNvSpPr>
            <p:nvPr/>
          </p:nvSpPr>
          <p:spPr bwMode="auto">
            <a:xfrm>
              <a:off x="1143024" y="1993371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执行系统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BIOS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，进行系统检测；</a:t>
              </a: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785836" y="2010834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1500166" y="2366434"/>
              <a:ext cx="7277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1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检测和配置系统中安装的即插即用设备；</a:t>
              </a:r>
            </a:p>
          </p:txBody>
        </p:sp>
        <p:pic>
          <p:nvPicPr>
            <p:cNvPr id="24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49" y="249502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1142976" y="2736326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更新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CMOS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中的扩展系统配置数据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ESCD</a:t>
              </a:r>
            </a:p>
          </p:txBody>
        </p:sp>
        <p:sp>
          <p:nvSpPr>
            <p:cNvPr id="34" name="矩形 14"/>
            <p:cNvSpPr>
              <a:spLocks noChangeArrowheads="1"/>
            </p:cNvSpPr>
            <p:nvPr/>
          </p:nvSpPr>
          <p:spPr bwMode="auto">
            <a:xfrm>
              <a:off x="785788" y="2753789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5" name="组合 6"/>
          <p:cNvGrpSpPr/>
          <p:nvPr/>
        </p:nvGrpSpPr>
        <p:grpSpPr>
          <a:xfrm>
            <a:off x="785788" y="3107806"/>
            <a:ext cx="7215188" cy="400110"/>
            <a:chOff x="785788" y="3107804"/>
            <a:chExt cx="7215188" cy="400109"/>
          </a:xfrm>
        </p:grpSpPr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142976" y="3107804"/>
              <a:ext cx="68580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按指定启动顺序从软盘、硬盘或光驱启动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36" name="矩形 14"/>
            <p:cNvSpPr>
              <a:spLocks noChangeArrowheads="1"/>
            </p:cNvSpPr>
            <p:nvPr/>
          </p:nvSpPr>
          <p:spPr bwMode="auto">
            <a:xfrm>
              <a:off x="785788" y="3125267"/>
              <a:ext cx="417102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5575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成绩评定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57224" y="901045"/>
            <a:ext cx="7215238" cy="2246769"/>
            <a:chOff x="857224" y="901045"/>
            <a:chExt cx="7215238" cy="2246769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01045"/>
              <a:ext cx="7143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平时作业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次，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  学习通在线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提交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期中测验：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2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学习通在线考试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实验：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独立完成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6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次教学实验，并在学习通提交实验报告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1425955"/>
              <a:ext cx="151066" cy="148997"/>
            </a:xfrm>
            <a:prstGeom prst="rect">
              <a:avLst/>
            </a:prstGeom>
          </p:spPr>
        </p:pic>
        <p:pic>
          <p:nvPicPr>
            <p:cNvPr id="86" name="图片 8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2140335"/>
              <a:ext cx="151066" cy="148997"/>
            </a:xfrm>
            <a:prstGeom prst="rect">
              <a:avLst/>
            </a:prstGeom>
          </p:spPr>
        </p:pic>
        <p:pic>
          <p:nvPicPr>
            <p:cNvPr id="87" name="图片 8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2860836"/>
              <a:ext cx="151066" cy="148997"/>
            </a:xfrm>
            <a:prstGeom prst="rect">
              <a:avLst/>
            </a:prstGeom>
          </p:spPr>
        </p:pic>
        <p:sp>
          <p:nvSpPr>
            <p:cNvPr id="93" name="矩形 92"/>
            <p:cNvSpPr/>
            <p:nvPr/>
          </p:nvSpPr>
          <p:spPr>
            <a:xfrm>
              <a:off x="857224" y="91556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95" name="矩形 94"/>
            <p:cNvSpPr/>
            <p:nvPr/>
          </p:nvSpPr>
          <p:spPr>
            <a:xfrm>
              <a:off x="857224" y="163051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857224" y="23557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7224" y="3138522"/>
            <a:ext cx="7459192" cy="1459905"/>
            <a:chOff x="857224" y="3138522"/>
            <a:chExt cx="7459192" cy="1459905"/>
          </a:xfrm>
        </p:grpSpPr>
        <p:pic>
          <p:nvPicPr>
            <p:cNvPr id="88" name="图片 8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640533"/>
              <a:ext cx="151066" cy="148997"/>
            </a:xfrm>
            <a:prstGeom prst="rect">
              <a:avLst/>
            </a:prstGeom>
          </p:spPr>
        </p:pic>
        <p:sp>
          <p:nvSpPr>
            <p:cNvPr id="97" name="矩形 96"/>
            <p:cNvSpPr/>
            <p:nvPr/>
          </p:nvSpPr>
          <p:spPr>
            <a:xfrm>
              <a:off x="857224" y="313852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616" y="3151877"/>
              <a:ext cx="7143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考试：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60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期末考试：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60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按工程教育认证的教学要求与目标进行考核，闭卷，综合应用题，计算分析题，总计八道大题。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261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57422" y="214314"/>
            <a:ext cx="5143536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主引导记录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MBR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格式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500035" y="2928940"/>
            <a:ext cx="4572032" cy="1023382"/>
            <a:chOff x="500034" y="2928940"/>
            <a:chExt cx="4572032" cy="1023382"/>
          </a:xfrm>
        </p:grpSpPr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857222" y="2928940"/>
              <a:ext cx="38576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启动代码：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446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字节</a:t>
              </a:r>
            </a:p>
          </p:txBody>
        </p:sp>
        <p:sp>
          <p:nvSpPr>
            <p:cNvPr id="20" name="矩形 14"/>
            <p:cNvSpPr>
              <a:spLocks noChangeArrowheads="1"/>
            </p:cNvSpPr>
            <p:nvPr/>
          </p:nvSpPr>
          <p:spPr bwMode="auto">
            <a:xfrm>
              <a:off x="500034" y="2965453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1" name="TextBox 15"/>
            <p:cNvSpPr txBox="1">
              <a:spLocks noChangeArrowheads="1"/>
            </p:cNvSpPr>
            <p:nvPr/>
          </p:nvSpPr>
          <p:spPr bwMode="auto">
            <a:xfrm>
              <a:off x="1214364" y="3263903"/>
              <a:ext cx="36433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检查分区表正确性</a:t>
              </a:r>
            </a:p>
          </p:txBody>
        </p:sp>
        <p:pic>
          <p:nvPicPr>
            <p:cNvPr id="22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6447" y="339249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1214364" y="3582990"/>
              <a:ext cx="3857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lvl="1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加载并跳转到磁盘上的引导程序</a:t>
              </a:r>
            </a:p>
          </p:txBody>
        </p:sp>
        <p:pic>
          <p:nvPicPr>
            <p:cNvPr id="24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6447" y="371157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7"/>
          <p:cNvGrpSpPr/>
          <p:nvPr/>
        </p:nvGrpSpPr>
        <p:grpSpPr>
          <a:xfrm>
            <a:off x="500034" y="3902079"/>
            <a:ext cx="4429156" cy="996401"/>
            <a:chOff x="500034" y="3902080"/>
            <a:chExt cx="4429156" cy="996401"/>
          </a:xfrm>
        </p:grpSpPr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857222" y="3902080"/>
              <a:ext cx="29289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硬盘分区表：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64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字节</a:t>
              </a:r>
            </a:p>
          </p:txBody>
        </p:sp>
        <p:sp>
          <p:nvSpPr>
            <p:cNvPr id="26" name="矩形 14"/>
            <p:cNvSpPr>
              <a:spLocks noChangeArrowheads="1"/>
            </p:cNvSpPr>
            <p:nvPr/>
          </p:nvSpPr>
          <p:spPr bwMode="auto">
            <a:xfrm>
              <a:off x="500034" y="3938593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7" name="TextBox 15"/>
            <p:cNvSpPr txBox="1">
              <a:spLocks noChangeArrowheads="1"/>
            </p:cNvSpPr>
            <p:nvPr/>
          </p:nvSpPr>
          <p:spPr bwMode="auto">
            <a:xfrm>
              <a:off x="1214364" y="4210062"/>
              <a:ext cx="33576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描述分区状态和位置</a:t>
              </a:r>
            </a:p>
          </p:txBody>
        </p:sp>
        <p:pic>
          <p:nvPicPr>
            <p:cNvPr id="28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6447" y="433864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1214364" y="4529149"/>
              <a:ext cx="37148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每个分区描述信息占据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16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字节</a:t>
              </a:r>
            </a:p>
          </p:txBody>
        </p:sp>
        <p:pic>
          <p:nvPicPr>
            <p:cNvPr id="30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6447" y="465773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8"/>
          <p:cNvGrpSpPr/>
          <p:nvPr/>
        </p:nvGrpSpPr>
        <p:grpSpPr>
          <a:xfrm>
            <a:off x="4532517" y="2895603"/>
            <a:ext cx="4071932" cy="742395"/>
            <a:chOff x="4532516" y="2895602"/>
            <a:chExt cx="4071932" cy="742395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4889704" y="2895602"/>
              <a:ext cx="37147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结束标志字：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2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字节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(55AA)</a:t>
              </a:r>
            </a:p>
          </p:txBody>
        </p:sp>
        <p:sp>
          <p:nvSpPr>
            <p:cNvPr id="32" name="矩形 14"/>
            <p:cNvSpPr>
              <a:spLocks noChangeArrowheads="1"/>
            </p:cNvSpPr>
            <p:nvPr/>
          </p:nvSpPr>
          <p:spPr bwMode="auto">
            <a:xfrm>
              <a:off x="4532516" y="2932115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33" name="TextBox 15"/>
            <p:cNvSpPr txBox="1">
              <a:spLocks noChangeArrowheads="1"/>
            </p:cNvSpPr>
            <p:nvPr/>
          </p:nvSpPr>
          <p:spPr bwMode="auto">
            <a:xfrm>
              <a:off x="5246846" y="3268665"/>
              <a:ext cx="33576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主引导记录的有效标志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34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38929" y="339725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组合 2"/>
          <p:cNvGrpSpPr/>
          <p:nvPr/>
        </p:nvGrpSpPr>
        <p:grpSpPr>
          <a:xfrm>
            <a:off x="589252" y="841470"/>
            <a:ext cx="1210766" cy="2002540"/>
            <a:chOff x="589252" y="841469"/>
            <a:chExt cx="1210766" cy="200254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52" y="841469"/>
              <a:ext cx="1210766" cy="2002540"/>
            </a:xfrm>
            <a:prstGeom prst="rect">
              <a:avLst/>
            </a:prstGeom>
          </p:spPr>
        </p:pic>
        <p:sp>
          <p:nvSpPr>
            <p:cNvPr id="36" name="TextBox 15"/>
            <p:cNvSpPr txBox="1">
              <a:spLocks noChangeArrowheads="1"/>
            </p:cNvSpPr>
            <p:nvPr/>
          </p:nvSpPr>
          <p:spPr bwMode="auto">
            <a:xfrm>
              <a:off x="683568" y="1491630"/>
              <a:ext cx="108012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启动代码</a:t>
              </a:r>
              <a:endPara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</p:grpSp>
      <p:grpSp>
        <p:nvGrpSpPr>
          <p:cNvPr id="7" name="组合 9"/>
          <p:cNvGrpSpPr/>
          <p:nvPr/>
        </p:nvGrpSpPr>
        <p:grpSpPr>
          <a:xfrm>
            <a:off x="6747351" y="853179"/>
            <a:ext cx="1512264" cy="2002540"/>
            <a:chOff x="6747351" y="853179"/>
            <a:chExt cx="1512264" cy="2002540"/>
          </a:xfrm>
        </p:grpSpPr>
        <p:grpSp>
          <p:nvGrpSpPr>
            <p:cNvPr id="8" name="组合 3"/>
            <p:cNvGrpSpPr/>
            <p:nvPr/>
          </p:nvGrpSpPr>
          <p:grpSpPr>
            <a:xfrm>
              <a:off x="6864194" y="853179"/>
              <a:ext cx="1395421" cy="2002540"/>
              <a:chOff x="6864194" y="853179"/>
              <a:chExt cx="1395421" cy="2002540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8100" y="853179"/>
                <a:ext cx="1210766" cy="2002540"/>
              </a:xfrm>
              <a:prstGeom prst="rect">
                <a:avLst/>
              </a:prstGeom>
            </p:spPr>
          </p:pic>
          <p:sp>
            <p:nvSpPr>
              <p:cNvPr id="38" name="TextBox 15"/>
              <p:cNvSpPr txBox="1">
                <a:spLocks noChangeArrowheads="1"/>
              </p:cNvSpPr>
              <p:nvPr/>
            </p:nvSpPr>
            <p:spPr bwMode="auto">
              <a:xfrm>
                <a:off x="6864194" y="1147752"/>
                <a:ext cx="1395421" cy="66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en-US" altLang="zh-CN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     MBR</a:t>
                </a:r>
              </a:p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结束标志字</a:t>
                </a:r>
                <a:endParaRPr lang="en-US" altLang="zh-CN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endParaRPr>
              </a:p>
            </p:txBody>
          </p:sp>
        </p:grp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6747351" y="1790694"/>
              <a:ext cx="1388439" cy="66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    [0x55</a:t>
              </a:r>
            </a:p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    0xAA]</a:t>
              </a:r>
            </a:p>
          </p:txBody>
        </p:sp>
      </p:grpSp>
      <p:grpSp>
        <p:nvGrpSpPr>
          <p:cNvPr id="9" name="组合 10"/>
          <p:cNvGrpSpPr/>
          <p:nvPr/>
        </p:nvGrpSpPr>
        <p:grpSpPr>
          <a:xfrm>
            <a:off x="1870255" y="853179"/>
            <a:ext cx="4957610" cy="2022482"/>
            <a:chOff x="1870254" y="853179"/>
            <a:chExt cx="4957610" cy="2022482"/>
          </a:xfrm>
        </p:grpSpPr>
        <p:grpSp>
          <p:nvGrpSpPr>
            <p:cNvPr id="10" name="组合 4"/>
            <p:cNvGrpSpPr/>
            <p:nvPr/>
          </p:nvGrpSpPr>
          <p:grpSpPr>
            <a:xfrm>
              <a:off x="1870254" y="853179"/>
              <a:ext cx="4957610" cy="2022482"/>
              <a:chOff x="1870254" y="853179"/>
              <a:chExt cx="4957610" cy="2022482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0254" y="1949437"/>
                <a:ext cx="1216493" cy="916240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3630" y="1955628"/>
                <a:ext cx="1216493" cy="916240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583" y="1959421"/>
                <a:ext cx="1216493" cy="916240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1371" y="1959421"/>
                <a:ext cx="1216493" cy="916240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5552" y="853179"/>
                <a:ext cx="4952312" cy="1003309"/>
              </a:xfrm>
              <a:prstGeom prst="rect">
                <a:avLst/>
              </a:prstGeom>
            </p:spPr>
          </p:pic>
          <p:sp>
            <p:nvSpPr>
              <p:cNvPr id="37" name="TextBox 15"/>
              <p:cNvSpPr txBox="1">
                <a:spLocks noChangeArrowheads="1"/>
              </p:cNvSpPr>
              <p:nvPr/>
            </p:nvSpPr>
            <p:spPr bwMode="auto">
              <a:xfrm>
                <a:off x="3344687" y="1165287"/>
                <a:ext cx="1928826" cy="353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硬盘分区表</a:t>
                </a:r>
                <a:endParaRPr lang="en-US" altLang="zh-CN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endParaRPr>
              </a:p>
            </p:txBody>
          </p:sp>
          <p:sp>
            <p:nvSpPr>
              <p:cNvPr id="40" name="TextBox 15"/>
              <p:cNvSpPr txBox="1">
                <a:spLocks noChangeArrowheads="1"/>
              </p:cNvSpPr>
              <p:nvPr/>
            </p:nvSpPr>
            <p:spPr bwMode="auto">
              <a:xfrm>
                <a:off x="2135625" y="2200271"/>
                <a:ext cx="1357322" cy="353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分区</a:t>
                </a:r>
                <a:r>
                  <a:rPr lang="en-US" altLang="zh-CN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1</a:t>
                </a:r>
              </a:p>
            </p:txBody>
          </p:sp>
          <p:sp>
            <p:nvSpPr>
              <p:cNvPr id="41" name="TextBox 15"/>
              <p:cNvSpPr txBox="1">
                <a:spLocks noChangeArrowheads="1"/>
              </p:cNvSpPr>
              <p:nvPr/>
            </p:nvSpPr>
            <p:spPr bwMode="auto">
              <a:xfrm>
                <a:off x="3373882" y="2200271"/>
                <a:ext cx="1357322" cy="353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分区</a:t>
                </a:r>
                <a:r>
                  <a:rPr lang="en-US" altLang="zh-CN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2</a:t>
                </a:r>
              </a:p>
            </p:txBody>
          </p:sp>
          <p:sp>
            <p:nvSpPr>
              <p:cNvPr id="42" name="TextBox 15"/>
              <p:cNvSpPr txBox="1">
                <a:spLocks noChangeArrowheads="1"/>
              </p:cNvSpPr>
              <p:nvPr/>
            </p:nvSpPr>
            <p:spPr bwMode="auto">
              <a:xfrm>
                <a:off x="4631190" y="2200271"/>
                <a:ext cx="1357322" cy="353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分区</a:t>
                </a:r>
                <a:r>
                  <a:rPr lang="en-US" altLang="zh-CN" sz="1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3</a:t>
                </a:r>
              </a:p>
            </p:txBody>
          </p:sp>
        </p:grp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>
              <a:off x="5878974" y="2200271"/>
              <a:ext cx="868377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分区</a:t>
              </a:r>
              <a:r>
                <a:rPr lang="en-US" altLang="zh-CN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9403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06477" y="214314"/>
            <a:ext cx="3208598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kumimoji="1"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分区引导扇区格式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9"/>
          <p:cNvGrpSpPr/>
          <p:nvPr/>
        </p:nvGrpSpPr>
        <p:grpSpPr>
          <a:xfrm>
            <a:off x="1115617" y="2714626"/>
            <a:ext cx="4357718" cy="735073"/>
            <a:chOff x="1115616" y="2714626"/>
            <a:chExt cx="4357718" cy="735073"/>
          </a:xfrm>
        </p:grpSpPr>
        <p:sp>
          <p:nvSpPr>
            <p:cNvPr id="17" name="TextBox 13"/>
            <p:cNvSpPr txBox="1">
              <a:spLocks noChangeArrowheads="1"/>
            </p:cNvSpPr>
            <p:nvPr/>
          </p:nvSpPr>
          <p:spPr bwMode="auto">
            <a:xfrm>
              <a:off x="1472804" y="2714626"/>
              <a:ext cx="38576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跳转指令：跳转到启动代码</a:t>
              </a:r>
            </a:p>
          </p:txBody>
        </p:sp>
        <p:sp>
          <p:nvSpPr>
            <p:cNvPr id="18" name="矩形 14"/>
            <p:cNvSpPr>
              <a:spLocks noChangeArrowheads="1"/>
            </p:cNvSpPr>
            <p:nvPr/>
          </p:nvSpPr>
          <p:spPr bwMode="auto">
            <a:xfrm>
              <a:off x="1115616" y="2751139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9" name="TextBox 15"/>
            <p:cNvSpPr txBox="1">
              <a:spLocks noChangeArrowheads="1"/>
            </p:cNvSpPr>
            <p:nvPr/>
          </p:nvSpPr>
          <p:spPr bwMode="auto">
            <a:xfrm>
              <a:off x="1829946" y="3049589"/>
              <a:ext cx="36433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/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与平台相关代码</a:t>
              </a:r>
            </a:p>
          </p:txBody>
        </p:sp>
        <p:pic>
          <p:nvPicPr>
            <p:cNvPr id="20" name="图片 16" descr="小点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22029" y="317817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3"/>
          <p:cNvGrpSpPr/>
          <p:nvPr/>
        </p:nvGrpSpPr>
        <p:grpSpPr>
          <a:xfrm>
            <a:off x="1202391" y="912296"/>
            <a:ext cx="1465878" cy="1575819"/>
            <a:chOff x="1202391" y="912295"/>
            <a:chExt cx="1465878" cy="157581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391" y="912295"/>
              <a:ext cx="1465878" cy="1575819"/>
            </a:xfrm>
            <a:prstGeom prst="rect">
              <a:avLst/>
            </a:prstGeom>
          </p:spPr>
        </p:pic>
        <p:sp>
          <p:nvSpPr>
            <p:cNvPr id="26" name="TextBox 13"/>
            <p:cNvSpPr txBox="1">
              <a:spLocks noChangeArrowheads="1"/>
            </p:cNvSpPr>
            <p:nvPr/>
          </p:nvSpPr>
          <p:spPr bwMode="auto">
            <a:xfrm>
              <a:off x="1544244" y="1500180"/>
              <a:ext cx="78581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JMP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</p:grpSp>
      <p:grpSp>
        <p:nvGrpSpPr>
          <p:cNvPr id="4" name="组合 6"/>
          <p:cNvGrpSpPr/>
          <p:nvPr/>
        </p:nvGrpSpPr>
        <p:grpSpPr>
          <a:xfrm>
            <a:off x="4354633" y="912794"/>
            <a:ext cx="1632716" cy="1575819"/>
            <a:chOff x="4354632" y="912794"/>
            <a:chExt cx="1632716" cy="157581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632" y="912794"/>
              <a:ext cx="1465878" cy="1575819"/>
            </a:xfrm>
            <a:prstGeom prst="rect">
              <a:avLst/>
            </a:prstGeom>
          </p:spPr>
        </p:pic>
        <p:sp>
          <p:nvSpPr>
            <p:cNvPr id="28" name="TextBox 13"/>
            <p:cNvSpPr txBox="1">
              <a:spLocks noChangeArrowheads="1"/>
            </p:cNvSpPr>
            <p:nvPr/>
          </p:nvSpPr>
          <p:spPr bwMode="auto">
            <a:xfrm>
              <a:off x="4510962" y="1506433"/>
              <a:ext cx="147638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892" indent="-342892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启动代码</a:t>
              </a:r>
            </a:p>
          </p:txBody>
        </p:sp>
      </p:grpSp>
      <p:grpSp>
        <p:nvGrpSpPr>
          <p:cNvPr id="5" name="组合 8"/>
          <p:cNvGrpSpPr/>
          <p:nvPr/>
        </p:nvGrpSpPr>
        <p:grpSpPr>
          <a:xfrm>
            <a:off x="2766324" y="912794"/>
            <a:ext cx="4655556" cy="1575819"/>
            <a:chOff x="2766324" y="912794"/>
            <a:chExt cx="4655556" cy="1575819"/>
          </a:xfrm>
        </p:grpSpPr>
        <p:grpSp>
          <p:nvGrpSpPr>
            <p:cNvPr id="7" name="组合 4"/>
            <p:cNvGrpSpPr/>
            <p:nvPr/>
          </p:nvGrpSpPr>
          <p:grpSpPr>
            <a:xfrm>
              <a:off x="2766324" y="912794"/>
              <a:ext cx="1883226" cy="1575819"/>
              <a:chOff x="2766324" y="912794"/>
              <a:chExt cx="1883226" cy="1575819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6324" y="912794"/>
                <a:ext cx="1465878" cy="1575819"/>
              </a:xfrm>
              <a:prstGeom prst="rect">
                <a:avLst/>
              </a:prstGeom>
            </p:spPr>
          </p:pic>
          <p:sp>
            <p:nvSpPr>
              <p:cNvPr id="27" name="TextBox 13"/>
              <p:cNvSpPr txBox="1">
                <a:spLocks noChangeArrowheads="1"/>
              </p:cNvSpPr>
              <p:nvPr/>
            </p:nvSpPr>
            <p:spPr bwMode="auto">
              <a:xfrm>
                <a:off x="3006476" y="1321028"/>
                <a:ext cx="164307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文件卷</a:t>
                </a:r>
                <a:endPara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endParaRPr>
              </a:p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头结构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796136" y="912794"/>
              <a:ext cx="1625744" cy="1575819"/>
              <a:chOff x="5796136" y="912794"/>
              <a:chExt cx="1625744" cy="157581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002" y="912794"/>
                <a:ext cx="1465878" cy="1575819"/>
              </a:xfrm>
              <a:prstGeom prst="rect">
                <a:avLst/>
              </a:prstGeom>
            </p:spPr>
          </p:pic>
          <p:sp>
            <p:nvSpPr>
              <p:cNvPr id="29" name="TextBox 15"/>
              <p:cNvSpPr txBox="1">
                <a:spLocks noChangeArrowheads="1"/>
              </p:cNvSpPr>
              <p:nvPr/>
            </p:nvSpPr>
            <p:spPr bwMode="auto">
              <a:xfrm>
                <a:off x="5796136" y="1491630"/>
                <a:ext cx="1323413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     [0x55</a:t>
                </a:r>
              </a:p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     0xAA]</a:t>
                </a:r>
              </a:p>
            </p:txBody>
          </p:sp>
          <p:sp>
            <p:nvSpPr>
              <p:cNvPr id="30" name="TextBox 15"/>
              <p:cNvSpPr txBox="1">
                <a:spLocks noChangeArrowheads="1"/>
              </p:cNvSpPr>
              <p:nvPr/>
            </p:nvSpPr>
            <p:spPr bwMode="auto">
              <a:xfrm>
                <a:off x="6078355" y="1120973"/>
                <a:ext cx="122117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892" indent="-342892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SimSun" charset="0"/>
                  </a:rPr>
                  <a:t>结束标志</a:t>
                </a:r>
                <a:endPara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endParaRPr>
              </a:p>
            </p:txBody>
          </p:sp>
        </p:grpSp>
      </p:grpSp>
      <p:grpSp>
        <p:nvGrpSpPr>
          <p:cNvPr id="9" name="组合 10"/>
          <p:cNvGrpSpPr/>
          <p:nvPr/>
        </p:nvGrpSpPr>
        <p:grpSpPr>
          <a:xfrm>
            <a:off x="1115616" y="3743342"/>
            <a:ext cx="4214842" cy="405845"/>
            <a:chOff x="1115616" y="3743334"/>
            <a:chExt cx="4214842" cy="405844"/>
          </a:xfrm>
        </p:grpSpPr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1472804" y="3743334"/>
              <a:ext cx="3857654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启动代码：跳转到加载程序</a:t>
              </a:r>
            </a:p>
          </p:txBody>
        </p:sp>
        <p:sp>
          <p:nvSpPr>
            <p:cNvPr id="34" name="矩形 14"/>
            <p:cNvSpPr>
              <a:spLocks noChangeArrowheads="1"/>
            </p:cNvSpPr>
            <p:nvPr/>
          </p:nvSpPr>
          <p:spPr bwMode="auto">
            <a:xfrm>
              <a:off x="1115616" y="3779847"/>
              <a:ext cx="417102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10" name="组合 2"/>
          <p:cNvGrpSpPr/>
          <p:nvPr/>
        </p:nvGrpSpPr>
        <p:grpSpPr>
          <a:xfrm>
            <a:off x="1115616" y="3414549"/>
            <a:ext cx="4214842" cy="1134511"/>
            <a:chOff x="1115616" y="3414548"/>
            <a:chExt cx="4214842" cy="1134511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472804" y="3414548"/>
              <a:ext cx="38576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文件卷头：文件系统描述信息</a:t>
              </a:r>
            </a:p>
          </p:txBody>
        </p:sp>
        <p:sp>
          <p:nvSpPr>
            <p:cNvPr id="32" name="矩形 14"/>
            <p:cNvSpPr>
              <a:spLocks noChangeArrowheads="1"/>
            </p:cNvSpPr>
            <p:nvPr/>
          </p:nvSpPr>
          <p:spPr bwMode="auto">
            <a:xfrm>
              <a:off x="1115616" y="3451061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472804" y="4143214"/>
              <a:ext cx="38576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结束标志：</a:t>
              </a:r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55AA</a:t>
              </a:r>
              <a:endParaRPr kumimoji="1"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14"/>
            <p:cNvSpPr>
              <a:spLocks noChangeArrowheads="1"/>
            </p:cNvSpPr>
            <p:nvPr/>
          </p:nvSpPr>
          <p:spPr bwMode="auto">
            <a:xfrm>
              <a:off x="1115616" y="4179727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802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25" y="984542"/>
            <a:ext cx="2160239" cy="71646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71736" y="214314"/>
            <a:ext cx="428628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kumimoji="1"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加载程序</a:t>
            </a:r>
            <a:r>
              <a:rPr kumimoji="1"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en-US" altLang="zh-CN" sz="3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bootloader</a:t>
            </a:r>
            <a:r>
              <a:rPr kumimoji="1"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537951" y="1868365"/>
            <a:ext cx="2160240" cy="1944548"/>
            <a:chOff x="827584" y="1711837"/>
            <a:chExt cx="2160240" cy="194454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711837"/>
              <a:ext cx="2160240" cy="1944548"/>
            </a:xfrm>
            <a:prstGeom prst="rect">
              <a:avLst/>
            </a:prstGeom>
          </p:spPr>
        </p:pic>
        <p:sp>
          <p:nvSpPr>
            <p:cNvPr id="26" name="文本框 3"/>
            <p:cNvSpPr txBox="1"/>
            <p:nvPr/>
          </p:nvSpPr>
          <p:spPr>
            <a:xfrm>
              <a:off x="1475656" y="30758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加载程序</a:t>
              </a:r>
            </a:p>
          </p:txBody>
        </p:sp>
        <p:sp>
          <p:nvSpPr>
            <p:cNvPr id="29" name="文本框 3"/>
            <p:cNvSpPr txBox="1"/>
            <p:nvPr/>
          </p:nvSpPr>
          <p:spPr>
            <a:xfrm>
              <a:off x="885870" y="209933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从文件系统中读取</a:t>
              </a:r>
            </a:p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启动配置信息</a:t>
              </a:r>
            </a:p>
          </p:txBody>
        </p:sp>
      </p:grpSp>
      <p:grpSp>
        <p:nvGrpSpPr>
          <p:cNvPr id="3" name="组合 4"/>
          <p:cNvGrpSpPr/>
          <p:nvPr/>
        </p:nvGrpSpPr>
        <p:grpSpPr>
          <a:xfrm>
            <a:off x="5488046" y="1868365"/>
            <a:ext cx="2160240" cy="1944548"/>
            <a:chOff x="5777677" y="1711837"/>
            <a:chExt cx="2160240" cy="19445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677" y="1711837"/>
              <a:ext cx="2160240" cy="1944548"/>
            </a:xfrm>
            <a:prstGeom prst="rect">
              <a:avLst/>
            </a:prstGeom>
          </p:spPr>
        </p:pic>
        <p:sp>
          <p:nvSpPr>
            <p:cNvPr id="27" name="文本框 3"/>
            <p:cNvSpPr txBox="1"/>
            <p:nvPr/>
          </p:nvSpPr>
          <p:spPr>
            <a:xfrm>
              <a:off x="6291312" y="3167783"/>
              <a:ext cx="164660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操作系统内核</a:t>
              </a:r>
            </a:p>
          </p:txBody>
        </p:sp>
        <p:sp>
          <p:nvSpPr>
            <p:cNvPr id="30" name="文本框 3"/>
            <p:cNvSpPr txBox="1"/>
            <p:nvPr/>
          </p:nvSpPr>
          <p:spPr>
            <a:xfrm>
              <a:off x="6044567" y="1964163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依据配置加载</a:t>
              </a:r>
            </a:p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指定内核并跳</a:t>
              </a:r>
            </a:p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转到内核执行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87824" y="1563639"/>
            <a:ext cx="2188228" cy="1944548"/>
            <a:chOff x="3277457" y="1407110"/>
            <a:chExt cx="2188228" cy="19445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46" y="1407110"/>
              <a:ext cx="2160239" cy="1944548"/>
            </a:xfrm>
            <a:prstGeom prst="rect">
              <a:avLst/>
            </a:prstGeom>
          </p:spPr>
        </p:pic>
        <p:sp>
          <p:nvSpPr>
            <p:cNvPr id="28" name="文本框 3"/>
            <p:cNvSpPr txBox="1"/>
            <p:nvPr/>
          </p:nvSpPr>
          <p:spPr>
            <a:xfrm>
              <a:off x="3943105" y="156411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启动菜单</a:t>
              </a: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3277457" y="2263943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可选的操作系统内核</a:t>
              </a:r>
            </a:p>
            <a:p>
              <a:r>
                <a:rPr kumimoji="1"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列表和加载参数</a:t>
              </a: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74" y="3735252"/>
            <a:ext cx="2160240" cy="7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776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86116" y="214314"/>
            <a:ext cx="271464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kumimoji="1"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系统启动规范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785813" y="804863"/>
            <a:ext cx="8001000" cy="1090672"/>
            <a:chOff x="785813" y="804863"/>
            <a:chExt cx="8001000" cy="1090672"/>
          </a:xfrm>
        </p:grpSpPr>
        <p:sp>
          <p:nvSpPr>
            <p:cNvPr id="20" name="TextBox 10"/>
            <p:cNvSpPr txBox="1">
              <a:spLocks noChangeArrowheads="1"/>
            </p:cNvSpPr>
            <p:nvPr/>
          </p:nvSpPr>
          <p:spPr bwMode="auto">
            <a:xfrm>
              <a:off x="1143000" y="804863"/>
              <a:ext cx="685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None/>
              </a:pPr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BIOS</a:t>
              </a:r>
            </a:p>
          </p:txBody>
        </p:sp>
        <p:sp>
          <p:nvSpPr>
            <p:cNvPr id="21" name="矩形 8"/>
            <p:cNvSpPr>
              <a:spLocks noChangeArrowheads="1"/>
            </p:cNvSpPr>
            <p:nvPr/>
          </p:nvSpPr>
          <p:spPr bwMode="auto">
            <a:xfrm>
              <a:off x="785813" y="822325"/>
              <a:ext cx="4171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Calibri" pitchFamily="34" charset="0"/>
              </a:endParaRPr>
            </a:p>
          </p:txBody>
        </p:sp>
        <p:sp>
          <p:nvSpPr>
            <p:cNvPr id="22" name="TextBox 16"/>
            <p:cNvSpPr txBox="1">
              <a:spLocks noChangeArrowheads="1"/>
            </p:cNvSpPr>
            <p:nvPr/>
          </p:nvSpPr>
          <p:spPr bwMode="auto">
            <a:xfrm>
              <a:off x="1009650" y="1157288"/>
              <a:ext cx="777716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固化到计算机主板上的程序</a:t>
              </a:r>
              <a:endParaRPr kumimoji="1"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" name="图片 17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28270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1009650" y="1495425"/>
              <a:ext cx="777716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包括系统设置、自检程序和系统自启动程序</a:t>
              </a:r>
              <a:endParaRPr kumimoji="1"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5" name="图片 2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61925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3"/>
          <p:cNvGrpSpPr/>
          <p:nvPr/>
        </p:nvGrpSpPr>
        <p:grpSpPr>
          <a:xfrm>
            <a:off x="1009651" y="1862141"/>
            <a:ext cx="7777163" cy="400110"/>
            <a:chOff x="1009650" y="1862139"/>
            <a:chExt cx="7777163" cy="400109"/>
          </a:xfrm>
        </p:grpSpPr>
        <p:sp>
          <p:nvSpPr>
            <p:cNvPr id="26" name="TextBox 21"/>
            <p:cNvSpPr txBox="1">
              <a:spLocks noChangeArrowheads="1"/>
            </p:cNvSpPr>
            <p:nvPr/>
          </p:nvSpPr>
          <p:spPr bwMode="auto">
            <a:xfrm>
              <a:off x="1009650" y="1862139"/>
              <a:ext cx="7777163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BIOS-MBR</a:t>
              </a: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BIOS-GPT</a:t>
              </a: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PXE</a:t>
              </a:r>
            </a:p>
          </p:txBody>
        </p:sp>
        <p:pic>
          <p:nvPicPr>
            <p:cNvPr id="27" name="图片 22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97643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6"/>
          <p:cNvGrpSpPr/>
          <p:nvPr/>
        </p:nvGrpSpPr>
        <p:grpSpPr>
          <a:xfrm>
            <a:off x="785813" y="2214561"/>
            <a:ext cx="8001000" cy="1133538"/>
            <a:chOff x="785813" y="2214560"/>
            <a:chExt cx="8001000" cy="1133537"/>
          </a:xfrm>
        </p:grpSpPr>
        <p:sp>
          <p:nvSpPr>
            <p:cNvPr id="30" name="TextBox 27"/>
            <p:cNvSpPr txBox="1">
              <a:spLocks noChangeArrowheads="1"/>
            </p:cNvSpPr>
            <p:nvPr/>
          </p:nvSpPr>
          <p:spPr bwMode="auto">
            <a:xfrm>
              <a:off x="1009650" y="2590798"/>
              <a:ext cx="777716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kumimoji="1"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接口标准</a:t>
              </a:r>
              <a:endParaRPr kumimoji="1"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85813" y="2214560"/>
              <a:ext cx="7215187" cy="1133537"/>
              <a:chOff x="785813" y="2214560"/>
              <a:chExt cx="7215187" cy="1133537"/>
            </a:xfrm>
          </p:grpSpPr>
          <p:sp>
            <p:nvSpPr>
              <p:cNvPr id="28" name="TextBox 25"/>
              <p:cNvSpPr txBox="1">
                <a:spLocks noChangeArrowheads="1"/>
              </p:cNvSpPr>
              <p:nvPr/>
            </p:nvSpPr>
            <p:spPr bwMode="auto">
              <a:xfrm>
                <a:off x="1143000" y="2214560"/>
                <a:ext cx="68580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None/>
                </a:pPr>
                <a:r>
                  <a:rPr kumimoji="1"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UEFI</a:t>
                </a:r>
              </a:p>
            </p:txBody>
          </p:sp>
          <p:sp>
            <p:nvSpPr>
              <p:cNvPr id="29" name="矩形 26"/>
              <p:cNvSpPr>
                <a:spLocks noChangeArrowheads="1"/>
              </p:cNvSpPr>
              <p:nvPr/>
            </p:nvSpPr>
            <p:spPr bwMode="auto">
              <a:xfrm>
                <a:off x="785813" y="2238373"/>
                <a:ext cx="41710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</a:t>
                </a:r>
                <a:endParaRPr lang="zh-CN" altLang="en-US" b="1" dirty="0">
                  <a:latin typeface="Calibri" pitchFamily="34" charset="0"/>
                </a:endParaRPr>
              </a:p>
            </p:txBody>
          </p:sp>
          <p:pic>
            <p:nvPicPr>
              <p:cNvPr id="31" name="图片 28" descr="小点1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292225" y="2732085"/>
                <a:ext cx="149225" cy="149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29"/>
              <p:cNvSpPr txBox="1">
                <a:spLocks noChangeArrowheads="1"/>
              </p:cNvSpPr>
              <p:nvPr/>
            </p:nvSpPr>
            <p:spPr bwMode="auto">
              <a:xfrm>
                <a:off x="1009651" y="2947987"/>
                <a:ext cx="527686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1">
                  <a:buNone/>
                </a:pPr>
                <a:r>
                  <a:rPr kumimoji="1"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  在所有平台上一致的操作系统启动服务</a:t>
                </a:r>
                <a:endParaRPr kumimoji="1"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33" name="图片 30" descr="小点1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292225" y="3081335"/>
                <a:ext cx="149225" cy="149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6346401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8F957-581C-E614-50B6-D2AACBC1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35" y="34330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2876F-FFE6-34E8-01A1-7EE83C4B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74514"/>
            <a:ext cx="8856983" cy="40735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 dirty="0">
                <a:solidFill>
                  <a:srgbClr val="0070C0"/>
                </a:solidFill>
                <a:effectLst/>
                <a:latin typeface="Helvetica Neue"/>
              </a:rPr>
              <a:t>中断是指计算机运行过程中，出现某些意外情况需主机干预时，机器能自动停止正在运行的程序并转入处理新情况的程序，处理完毕后又返回原被暂停的程序继续运行。</a:t>
            </a:r>
            <a:endParaRPr lang="en-US" altLang="zh-CN" b="0" i="0" dirty="0">
              <a:solidFill>
                <a:srgbClr val="0070C0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硬件中断：可屏蔽中断（</a:t>
            </a:r>
            <a:r>
              <a:rPr lang="en-US" altLang="zh-CN" dirty="0">
                <a:solidFill>
                  <a:srgbClr val="0070C0"/>
                </a:solidFill>
                <a:latin typeface="Helvetica Neue"/>
              </a:rPr>
              <a:t>INTR</a:t>
            </a: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），不可屏蔽中断（</a:t>
            </a:r>
            <a:r>
              <a:rPr lang="en-US" altLang="zh-CN" dirty="0">
                <a:solidFill>
                  <a:srgbClr val="0070C0"/>
                </a:solidFill>
                <a:latin typeface="Helvetica Neue"/>
              </a:rPr>
              <a:t>NMI</a:t>
            </a: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）</a:t>
            </a:r>
            <a:endParaRPr lang="en-US" altLang="zh-CN" dirty="0">
              <a:solidFill>
                <a:srgbClr val="0070C0"/>
              </a:solidFill>
              <a:latin typeface="Helvetica Neue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软件中断：</a:t>
            </a:r>
            <a:r>
              <a:rPr lang="en-US" altLang="zh-CN" dirty="0">
                <a:solidFill>
                  <a:srgbClr val="0070C0"/>
                </a:solidFill>
                <a:latin typeface="Helvetica Neue"/>
              </a:rPr>
              <a:t>CPU</a:t>
            </a: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自陷指令</a:t>
            </a:r>
            <a:r>
              <a:rPr lang="en-US" altLang="zh-CN" dirty="0">
                <a:solidFill>
                  <a:srgbClr val="0070C0"/>
                </a:solidFill>
                <a:latin typeface="Helvetica Neue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Helvetica Neue"/>
              </a:rPr>
              <a:t>系统调用</a:t>
            </a:r>
            <a:r>
              <a:rPr lang="en-US" altLang="zh-CN" dirty="0">
                <a:solidFill>
                  <a:srgbClr val="0070C0"/>
                </a:solidFill>
                <a:latin typeface="Helvetica Neue"/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05149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DABE6-09FA-8D81-EEB5-21E74D3B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34" y="51470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中断分类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2BF3-95E0-BBA7-6306-B385CBC99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874514"/>
            <a:ext cx="8229600" cy="421751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内部中断：</a:t>
            </a:r>
            <a:r>
              <a:rPr lang="en-US" altLang="zh-CN" dirty="0">
                <a:solidFill>
                  <a:srgbClr val="0070C0"/>
                </a:solidFill>
              </a:rPr>
              <a:t>CPU</a:t>
            </a:r>
            <a:r>
              <a:rPr lang="zh-CN" altLang="en-US" dirty="0">
                <a:solidFill>
                  <a:srgbClr val="0070C0"/>
                </a:solidFill>
              </a:rPr>
              <a:t>内部引发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     </a:t>
            </a:r>
            <a:r>
              <a:rPr lang="zh-CN" altLang="en-US" dirty="0">
                <a:solidFill>
                  <a:srgbClr val="002060"/>
                </a:solidFill>
              </a:rPr>
              <a:t>陷阱指令</a:t>
            </a:r>
            <a:r>
              <a:rPr lang="zh-CN" altLang="en-US" dirty="0">
                <a:solidFill>
                  <a:srgbClr val="0070C0"/>
                </a:solidFill>
              </a:rPr>
              <a:t>（自陷指令，软件中断指令），如</a:t>
            </a:r>
            <a:r>
              <a:rPr lang="en-US" altLang="zh-CN" dirty="0">
                <a:solidFill>
                  <a:srgbClr val="0070C0"/>
                </a:solidFill>
              </a:rPr>
              <a:t>int 0x80H  ,SWI ,</a:t>
            </a:r>
            <a:r>
              <a:rPr lang="zh-CN" altLang="en-US" dirty="0">
                <a:solidFill>
                  <a:srgbClr val="0070C0"/>
                </a:solidFill>
              </a:rPr>
              <a:t>用于实现系统调用。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     </a:t>
            </a:r>
            <a:r>
              <a:rPr lang="zh-CN" altLang="en-US" dirty="0">
                <a:solidFill>
                  <a:srgbClr val="002060"/>
                </a:solidFill>
              </a:rPr>
              <a:t>故障（异常</a:t>
            </a:r>
            <a:r>
              <a:rPr lang="en-US" altLang="zh-CN" dirty="0">
                <a:solidFill>
                  <a:srgbClr val="002060"/>
                </a:solidFill>
              </a:rPr>
              <a:t>Exception</a:t>
            </a:r>
            <a:r>
              <a:rPr lang="zh-CN" altLang="en-US" dirty="0">
                <a:solidFill>
                  <a:srgbClr val="002060"/>
                </a:solidFill>
              </a:rPr>
              <a:t>）</a:t>
            </a:r>
            <a:r>
              <a:rPr lang="zh-CN" altLang="en-US" dirty="0">
                <a:solidFill>
                  <a:srgbClr val="0070C0"/>
                </a:solidFill>
              </a:rPr>
              <a:t>：指令执行出现意外，转为执行异常处理程序，然后返回原程序继续执行，如缺页中断。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zh-CN" altLang="en-US" dirty="0">
                <a:solidFill>
                  <a:srgbClr val="0070C0"/>
                </a:solidFill>
              </a:rPr>
              <a:t>        </a:t>
            </a:r>
            <a:r>
              <a:rPr lang="zh-CN" altLang="en-US" dirty="0">
                <a:solidFill>
                  <a:srgbClr val="002060"/>
                </a:solidFill>
              </a:rPr>
              <a:t>终止（</a:t>
            </a:r>
            <a:r>
              <a:rPr lang="en-US" altLang="zh-CN" dirty="0">
                <a:solidFill>
                  <a:srgbClr val="002060"/>
                </a:solidFill>
              </a:rPr>
              <a:t>Abort</a:t>
            </a:r>
            <a:r>
              <a:rPr lang="zh-CN" altLang="en-US" dirty="0">
                <a:solidFill>
                  <a:srgbClr val="002060"/>
                </a:solidFill>
              </a:rPr>
              <a:t>）</a:t>
            </a:r>
            <a:r>
              <a:rPr lang="en-US" altLang="zh-CN" dirty="0">
                <a:solidFill>
                  <a:srgbClr val="0070C0"/>
                </a:solidFill>
              </a:rPr>
              <a:t>:</a:t>
            </a:r>
            <a:r>
              <a:rPr lang="zh-CN" altLang="en-US" dirty="0">
                <a:solidFill>
                  <a:srgbClr val="0070C0"/>
                </a:solidFill>
              </a:rPr>
              <a:t>指令执行出现致命错误，无法修复，原程序会被终止执行。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08408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9C8DA-44BE-C6CE-31D5-ABAC0702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71550"/>
            <a:ext cx="8229600" cy="42484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外部中断</a:t>
            </a:r>
            <a:r>
              <a:rPr lang="zh-CN" altLang="en-US" dirty="0">
                <a:solidFill>
                  <a:srgbClr val="0070C0"/>
                </a:solidFill>
              </a:rPr>
              <a:t>：多个</a:t>
            </a:r>
            <a:r>
              <a:rPr lang="en-US" altLang="zh-CN" dirty="0">
                <a:solidFill>
                  <a:srgbClr val="0070C0"/>
                </a:solidFill>
              </a:rPr>
              <a:t>CPU</a:t>
            </a:r>
            <a:r>
              <a:rPr lang="zh-CN" altLang="en-US" dirty="0">
                <a:solidFill>
                  <a:srgbClr val="0070C0"/>
                </a:solidFill>
              </a:rPr>
              <a:t>中断引脚，中断控制器（</a:t>
            </a:r>
            <a:r>
              <a:rPr lang="en-US" altLang="zh-CN" dirty="0">
                <a:solidFill>
                  <a:srgbClr val="0070C0"/>
                </a:solidFill>
              </a:rPr>
              <a:t>Intel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8259A</a:t>
            </a:r>
            <a:r>
              <a:rPr lang="zh-CN" altLang="en-US" dirty="0">
                <a:solidFill>
                  <a:srgbClr val="0070C0"/>
                </a:solidFill>
              </a:rPr>
              <a:t>芯片）进行控制响应。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</a:t>
            </a:r>
            <a:r>
              <a:rPr lang="zh-CN" altLang="en-US" dirty="0">
                <a:solidFill>
                  <a:srgbClr val="0070C0"/>
                </a:solidFill>
              </a:rPr>
              <a:t>不可屏蔽中断</a:t>
            </a:r>
            <a:r>
              <a:rPr lang="en-US" altLang="zh-CN" dirty="0">
                <a:solidFill>
                  <a:srgbClr val="0070C0"/>
                </a:solidFill>
              </a:rPr>
              <a:t>NMI</a:t>
            </a:r>
            <a:r>
              <a:rPr lang="zh-CN" altLang="en-US" dirty="0">
                <a:solidFill>
                  <a:srgbClr val="0070C0"/>
                </a:solidFill>
              </a:rPr>
              <a:t>：电源相关，只能有一个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</a:t>
            </a:r>
            <a:r>
              <a:rPr lang="zh-CN" altLang="en-US" dirty="0">
                <a:solidFill>
                  <a:srgbClr val="0070C0"/>
                </a:solidFill>
              </a:rPr>
              <a:t>可屏蔽中断</a:t>
            </a:r>
            <a:r>
              <a:rPr lang="en-US" altLang="zh-CN" dirty="0">
                <a:solidFill>
                  <a:srgbClr val="0070C0"/>
                </a:solidFill>
              </a:rPr>
              <a:t>INTR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IF</a:t>
            </a:r>
            <a:r>
              <a:rPr lang="zh-CN" altLang="en-US" dirty="0">
                <a:solidFill>
                  <a:srgbClr val="0070C0"/>
                </a:solidFill>
              </a:rPr>
              <a:t>标志禁止，使能。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70C0"/>
                </a:solidFill>
              </a:rPr>
              <a:t>快速中断</a:t>
            </a:r>
            <a:r>
              <a:rPr lang="en-US" altLang="zh-CN" dirty="0">
                <a:solidFill>
                  <a:srgbClr val="0070C0"/>
                </a:solidFill>
              </a:rPr>
              <a:t>FIQ</a:t>
            </a:r>
            <a:r>
              <a:rPr lang="zh-CN" altLang="en-US" dirty="0">
                <a:solidFill>
                  <a:srgbClr val="0070C0"/>
                </a:solidFill>
              </a:rPr>
              <a:t>：高速数据传输，通道处理，优先级高。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70C0"/>
                </a:solidFill>
              </a:rPr>
              <a:t>外部中断</a:t>
            </a:r>
            <a:r>
              <a:rPr lang="en-US" altLang="zh-CN" dirty="0">
                <a:solidFill>
                  <a:srgbClr val="0070C0"/>
                </a:solidFill>
              </a:rPr>
              <a:t>IRQ</a:t>
            </a:r>
            <a:r>
              <a:rPr lang="zh-CN" altLang="en-US" dirty="0">
                <a:solidFill>
                  <a:srgbClr val="0070C0"/>
                </a:solidFill>
              </a:rPr>
              <a:t>：外部设备，</a:t>
            </a:r>
            <a:r>
              <a:rPr lang="en-US" altLang="zh-CN" dirty="0">
                <a:solidFill>
                  <a:srgbClr val="0070C0"/>
                </a:solidFill>
              </a:rPr>
              <a:t>I/O</a:t>
            </a:r>
            <a:r>
              <a:rPr lang="zh-CN" altLang="en-US" dirty="0">
                <a:solidFill>
                  <a:srgbClr val="0070C0"/>
                </a:solidFill>
              </a:rPr>
              <a:t>引发，与</a:t>
            </a:r>
            <a:r>
              <a:rPr lang="en-US" altLang="zh-CN" dirty="0">
                <a:solidFill>
                  <a:srgbClr val="0070C0"/>
                </a:solidFill>
              </a:rPr>
              <a:t>CPU</a:t>
            </a:r>
            <a:r>
              <a:rPr lang="zh-CN" altLang="en-US" dirty="0">
                <a:solidFill>
                  <a:srgbClr val="0070C0"/>
                </a:solidFill>
              </a:rPr>
              <a:t>进行通信，优先级低。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3A6C0-C727-46FA-3FD6-B6EE34DA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-17337"/>
            <a:ext cx="7776864" cy="10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99952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92B50-708D-C76C-8ACD-251F88B2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34" y="2198"/>
            <a:ext cx="8229600" cy="85725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中断向量表 </a:t>
            </a:r>
            <a:r>
              <a:rPr lang="en-US" altLang="zh-CN" dirty="0">
                <a:solidFill>
                  <a:srgbClr val="C00000"/>
                </a:solidFill>
              </a:rPr>
              <a:t>IDT  IDTR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BE140-6772-ABE5-B169-AFC9739F1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59448"/>
            <a:ext cx="8229600" cy="42325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中断向量表：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/>
              </a:rPr>
              <a:t>每个中断和异常是由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PingFang SC"/>
              </a:rPr>
              <a:t>0~255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/>
              </a:rPr>
              <a:t>之间的一个数来标识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。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PingFang SC"/>
              </a:rPr>
              <a:t>Intel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PingFang SC"/>
              </a:rPr>
              <a:t>把这个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PingFang SC"/>
              </a:rPr>
              <a:t>8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PingFang SC"/>
              </a:rPr>
              <a:t>位的无符号整数叫做一个向量。非屏蔽中断的向量和异常的向量是固定的（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PingFang SC"/>
              </a:rPr>
              <a:t>0-19</a:t>
            </a:r>
            <a:r>
              <a:rPr lang="en-US" altLang="zh-CN" dirty="0">
                <a:solidFill>
                  <a:srgbClr val="0070C0"/>
                </a:solidFill>
                <a:latin typeface="PingFang SC"/>
              </a:rPr>
              <a:t>,2-NMI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PingFang SC"/>
              </a:rPr>
              <a:t>），而可屏蔽中断的向量可以通过对中断控制器的编程来改变。</a:t>
            </a:r>
            <a:endParaRPr lang="en-US" altLang="zh-CN" b="0" i="0" dirty="0">
              <a:solidFill>
                <a:srgbClr val="0070C0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782491404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84072-083B-6E94-2937-AE1838B7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70787-AF85-495D-81CD-AF4987F8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B3D09B-F2F8-3C81-E358-160D7A0A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15" y="0"/>
            <a:ext cx="53537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4720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6F040-074C-1805-82BC-8DD6C418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52"/>
            <a:ext cx="8229600" cy="85725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IDT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IDTR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AE0F7-1871-2139-6647-93DBB9E3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31" y="874514"/>
            <a:ext cx="8229600" cy="426898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PingFang SC"/>
              </a:rPr>
              <a:t>中断描述符表</a:t>
            </a:r>
            <a:r>
              <a:rPr lang="en-US" altLang="zh-CN" dirty="0">
                <a:solidFill>
                  <a:srgbClr val="FF0000"/>
                </a:solidFill>
                <a:latin typeface="PingFang SC"/>
              </a:rPr>
              <a:t>IDT</a:t>
            </a:r>
            <a:r>
              <a:rPr lang="zh-CN" altLang="en-US" dirty="0">
                <a:solidFill>
                  <a:srgbClr val="00B0F0"/>
                </a:solidFill>
                <a:latin typeface="PingFang SC"/>
              </a:rPr>
              <a:t>：</a:t>
            </a:r>
            <a:r>
              <a:rPr lang="zh-CN" altLang="en-US" sz="3200" b="0" i="0" dirty="0">
                <a:solidFill>
                  <a:srgbClr val="00B0F0"/>
                </a:solidFill>
                <a:effectLst/>
                <a:latin typeface="PingFang SC"/>
              </a:rPr>
              <a:t>中断描述符表是一个系统表，它与每一个中断或异常向量相联系，</a:t>
            </a:r>
            <a:r>
              <a:rPr lang="zh-CN" altLang="en-US" sz="3200" b="0" i="0" dirty="0">
                <a:solidFill>
                  <a:srgbClr val="FF0000"/>
                </a:solidFill>
                <a:effectLst/>
                <a:latin typeface="PingFang SC"/>
              </a:rPr>
              <a:t>每一个向量在表中有相应的中断和异常处理程序的入口地址</a:t>
            </a:r>
            <a:r>
              <a:rPr lang="zh-CN" altLang="en-US" sz="3200" b="0" i="0" dirty="0">
                <a:solidFill>
                  <a:srgbClr val="000000"/>
                </a:solidFill>
                <a:effectLst/>
                <a:latin typeface="PingFang SC"/>
              </a:rPr>
              <a:t>。</a:t>
            </a:r>
            <a:r>
              <a:rPr lang="zh-CN" altLang="en-US" sz="3200" b="0" i="0" dirty="0">
                <a:solidFill>
                  <a:srgbClr val="00B0F0"/>
                </a:solidFill>
                <a:effectLst/>
                <a:latin typeface="PingFang SC"/>
              </a:rPr>
              <a:t>表中的每一项对应一个中断或异常向量，每个向量由</a:t>
            </a:r>
            <a:r>
              <a:rPr lang="en-US" altLang="zh-CN" sz="3200" b="0" i="0" dirty="0">
                <a:solidFill>
                  <a:srgbClr val="00B0F0"/>
                </a:solidFill>
                <a:effectLst/>
                <a:latin typeface="PingFang SC"/>
              </a:rPr>
              <a:t>8</a:t>
            </a:r>
            <a:r>
              <a:rPr lang="zh-CN" altLang="en-US" sz="3200" b="0" i="0" dirty="0">
                <a:solidFill>
                  <a:srgbClr val="00B0F0"/>
                </a:solidFill>
                <a:effectLst/>
                <a:latin typeface="PingFang SC"/>
              </a:rPr>
              <a:t>个字节组成。因此，最多需要</a:t>
            </a:r>
            <a:r>
              <a:rPr lang="en-US" altLang="zh-CN" sz="3200" b="0" i="0" dirty="0">
                <a:solidFill>
                  <a:srgbClr val="00B0F0"/>
                </a:solidFill>
                <a:effectLst/>
                <a:latin typeface="PingFang SC"/>
              </a:rPr>
              <a:t>256*8=2048</a:t>
            </a:r>
            <a:r>
              <a:rPr lang="zh-CN" altLang="en-US" sz="3200" b="0" i="0" dirty="0">
                <a:solidFill>
                  <a:srgbClr val="00B0F0"/>
                </a:solidFill>
                <a:effectLst/>
                <a:latin typeface="PingFang SC"/>
              </a:rPr>
              <a:t>字节来存放</a:t>
            </a:r>
            <a:r>
              <a:rPr lang="en-US" altLang="zh-CN" sz="3200" b="0" i="0" dirty="0">
                <a:solidFill>
                  <a:srgbClr val="00B0F0"/>
                </a:solidFill>
                <a:effectLst/>
                <a:latin typeface="PingFang SC"/>
              </a:rPr>
              <a:t>IDT</a:t>
            </a:r>
            <a:r>
              <a:rPr lang="zh-CN" altLang="en-US" sz="3200" b="0" i="0" dirty="0">
                <a:solidFill>
                  <a:srgbClr val="00B0F0"/>
                </a:solidFill>
                <a:effectLst/>
                <a:latin typeface="PingFang SC"/>
              </a:rPr>
              <a:t>。</a:t>
            </a:r>
            <a:endParaRPr lang="zh-CN" altLang="en-US" sz="32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IDTR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2060"/>
                </a:solidFill>
                <a:latin typeface="PingFang SC"/>
              </a:rPr>
              <a:t>中断描述符表寄存器，存放内存中中断描述符表的首地址。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1475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教学内容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1007792"/>
            <a:ext cx="7143800" cy="3207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操作系统结构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中断及系统调用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进程及线程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处理机调度与死锁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进程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同步互斥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Lucida Sans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20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内存管理与虚拟存储器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20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I/O子系统（设备管理）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文件系统（外存管理）</a:t>
            </a:r>
          </a:p>
          <a:p>
            <a:endParaRPr lang="zh-CN" altLang="en-US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071938" y="214313"/>
            <a:ext cx="10715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5813" y="785813"/>
            <a:ext cx="8215312" cy="1471612"/>
            <a:chOff x="785813" y="785813"/>
            <a:chExt cx="8215312" cy="1471612"/>
          </a:xfrm>
        </p:grpSpPr>
        <p:sp>
          <p:nvSpPr>
            <p:cNvPr id="22530" name="TextBox 43"/>
            <p:cNvSpPr txBox="1">
              <a:spLocks noChangeArrowheads="1"/>
            </p:cNvSpPr>
            <p:nvPr/>
          </p:nvSpPr>
          <p:spPr bwMode="auto">
            <a:xfrm>
              <a:off x="1143000" y="785813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为什么需要中断、异常和系统调用</a:t>
              </a:r>
            </a:p>
          </p:txBody>
        </p:sp>
        <p:sp>
          <p:nvSpPr>
            <p:cNvPr id="22531" name="矩形 44"/>
            <p:cNvSpPr>
              <a:spLocks noChangeArrowheads="1"/>
            </p:cNvSpPr>
            <p:nvPr/>
          </p:nvSpPr>
          <p:spPr bwMode="auto">
            <a:xfrm>
              <a:off x="785813" y="793750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22532" name="TextBox 45"/>
            <p:cNvSpPr txBox="1">
              <a:spLocks noChangeArrowheads="1"/>
            </p:cNvSpPr>
            <p:nvPr/>
          </p:nvSpPr>
          <p:spPr bwMode="auto">
            <a:xfrm>
              <a:off x="1428750" y="1138238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在计算机运行中，内核是被信任的第三方</a:t>
              </a:r>
            </a:p>
          </p:txBody>
        </p:sp>
        <p:pic>
          <p:nvPicPr>
            <p:cNvPr id="22533" name="图片 4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27952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4" name="TextBox 47"/>
            <p:cNvSpPr txBox="1">
              <a:spLocks noChangeArrowheads="1"/>
            </p:cNvSpPr>
            <p:nvPr/>
          </p:nvSpPr>
          <p:spPr bwMode="auto">
            <a:xfrm>
              <a:off x="1428750" y="1500188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只有内核可以执行特权指令</a:t>
              </a:r>
            </a:p>
          </p:txBody>
        </p:sp>
        <p:pic>
          <p:nvPicPr>
            <p:cNvPr id="22535" name="图片 4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64147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6" name="TextBox 49"/>
            <p:cNvSpPr txBox="1">
              <a:spLocks noChangeArrowheads="1"/>
            </p:cNvSpPr>
            <p:nvPr/>
          </p:nvSpPr>
          <p:spPr bwMode="auto">
            <a:xfrm>
              <a:off x="1428750" y="1857375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方便应用程序</a:t>
              </a:r>
            </a:p>
          </p:txBody>
        </p:sp>
        <p:pic>
          <p:nvPicPr>
            <p:cNvPr id="22537" name="图片 5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99866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785813" y="2214563"/>
            <a:ext cx="8215312" cy="1114425"/>
            <a:chOff x="785813" y="2214563"/>
            <a:chExt cx="8215312" cy="1114425"/>
          </a:xfrm>
        </p:grpSpPr>
        <p:sp>
          <p:nvSpPr>
            <p:cNvPr id="22538" name="TextBox 51"/>
            <p:cNvSpPr txBox="1">
              <a:spLocks noChangeArrowheads="1"/>
            </p:cNvSpPr>
            <p:nvPr/>
          </p:nvSpPr>
          <p:spPr bwMode="auto">
            <a:xfrm>
              <a:off x="1143000" y="2214563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中断和异常希望解决的问题</a:t>
              </a:r>
            </a:p>
          </p:txBody>
        </p:sp>
        <p:sp>
          <p:nvSpPr>
            <p:cNvPr id="22539" name="矩形 52"/>
            <p:cNvSpPr>
              <a:spLocks noChangeArrowheads="1"/>
            </p:cNvSpPr>
            <p:nvPr/>
          </p:nvSpPr>
          <p:spPr bwMode="auto">
            <a:xfrm>
              <a:off x="785813" y="2222500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22540" name="TextBox 53"/>
            <p:cNvSpPr txBox="1">
              <a:spLocks noChangeArrowheads="1"/>
            </p:cNvSpPr>
            <p:nvPr/>
          </p:nvSpPr>
          <p:spPr bwMode="auto">
            <a:xfrm>
              <a:off x="1428750" y="2566988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当外设连接计算机时，会出现什么现象？</a:t>
              </a:r>
            </a:p>
          </p:txBody>
        </p:sp>
        <p:pic>
          <p:nvPicPr>
            <p:cNvPr id="22541" name="图片 54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70827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2" name="TextBox 55"/>
            <p:cNvSpPr txBox="1">
              <a:spLocks noChangeArrowheads="1"/>
            </p:cNvSpPr>
            <p:nvPr/>
          </p:nvSpPr>
          <p:spPr bwMode="auto">
            <a:xfrm>
              <a:off x="1428750" y="2928938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当应用程序处理意想不到的行为时，会出现什么现象？</a:t>
              </a:r>
            </a:p>
          </p:txBody>
        </p:sp>
        <p:pic>
          <p:nvPicPr>
            <p:cNvPr id="22543" name="图片 5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307022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785813" y="3286125"/>
            <a:ext cx="8215312" cy="1114425"/>
            <a:chOff x="785813" y="3286125"/>
            <a:chExt cx="8215312" cy="1114425"/>
          </a:xfrm>
        </p:grpSpPr>
        <p:sp>
          <p:nvSpPr>
            <p:cNvPr id="22544" name="TextBox 57"/>
            <p:cNvSpPr txBox="1">
              <a:spLocks noChangeArrowheads="1"/>
            </p:cNvSpPr>
            <p:nvPr/>
          </p:nvSpPr>
          <p:spPr bwMode="auto">
            <a:xfrm>
              <a:off x="1143000" y="3286125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系统调用希望解决的问题</a:t>
              </a:r>
            </a:p>
          </p:txBody>
        </p:sp>
        <p:sp>
          <p:nvSpPr>
            <p:cNvPr id="22545" name="矩形 58"/>
            <p:cNvSpPr>
              <a:spLocks noChangeArrowheads="1"/>
            </p:cNvSpPr>
            <p:nvPr/>
          </p:nvSpPr>
          <p:spPr bwMode="auto">
            <a:xfrm>
              <a:off x="785813" y="3294063"/>
              <a:ext cx="4159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22546" name="TextBox 59"/>
            <p:cNvSpPr txBox="1">
              <a:spLocks noChangeArrowheads="1"/>
            </p:cNvSpPr>
            <p:nvPr/>
          </p:nvSpPr>
          <p:spPr bwMode="auto">
            <a:xfrm>
              <a:off x="1428750" y="3638550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用户应用程序是如何得到系统服务？</a:t>
              </a:r>
            </a:p>
          </p:txBody>
        </p:sp>
        <p:pic>
          <p:nvPicPr>
            <p:cNvPr id="22547" name="图片 6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377983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8" name="TextBox 61"/>
            <p:cNvSpPr txBox="1">
              <a:spLocks noChangeArrowheads="1"/>
            </p:cNvSpPr>
            <p:nvPr/>
          </p:nvSpPr>
          <p:spPr bwMode="auto">
            <a:xfrm>
              <a:off x="1428750" y="4000500"/>
              <a:ext cx="7572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系统调用和功能调用的不同之处是什么？</a:t>
              </a:r>
            </a:p>
          </p:txBody>
        </p:sp>
        <p:pic>
          <p:nvPicPr>
            <p:cNvPr id="22549" name="图片 62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414178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71843" y="214313"/>
            <a:ext cx="40719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内核的进入与退出</a:t>
            </a:r>
          </a:p>
        </p:txBody>
      </p:sp>
      <p:sp>
        <p:nvSpPr>
          <p:cNvPr id="31" name="矩形 30"/>
          <p:cNvSpPr/>
          <p:nvPr/>
        </p:nvSpPr>
        <p:spPr>
          <a:xfrm>
            <a:off x="321523" y="1913458"/>
            <a:ext cx="1764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异常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代码执行出错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1073683" y="2517223"/>
            <a:ext cx="4612159" cy="1484183"/>
            <a:chOff x="4332267" y="2301450"/>
            <a:chExt cx="4612159" cy="1484183"/>
          </a:xfrm>
        </p:grpSpPr>
        <p:grpSp>
          <p:nvGrpSpPr>
            <p:cNvPr id="4" name="组合 3"/>
            <p:cNvGrpSpPr/>
            <p:nvPr/>
          </p:nvGrpSpPr>
          <p:grpSpPr>
            <a:xfrm>
              <a:off x="4332267" y="2301450"/>
              <a:ext cx="4612159" cy="1484183"/>
              <a:chOff x="4332267" y="2301450"/>
              <a:chExt cx="4612159" cy="1484183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2267" y="2301450"/>
                <a:ext cx="4612159" cy="1484183"/>
              </a:xfrm>
              <a:prstGeom prst="rect">
                <a:avLst/>
              </a:prstGeom>
            </p:spPr>
          </p:pic>
          <p:sp>
            <p:nvSpPr>
              <p:cNvPr id="35" name="矩形 34"/>
              <p:cNvSpPr/>
              <p:nvPr/>
            </p:nvSpPr>
            <p:spPr>
              <a:xfrm>
                <a:off x="4527889" y="2443801"/>
                <a:ext cx="8515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异常服务</a:t>
                </a:r>
                <a:endParaRPr lang="en-US" altLang="zh-CN" sz="1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例程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508104" y="2981289"/>
                <a:ext cx="1031051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中断向量表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818474" y="2661856"/>
                <a:ext cx="68480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系统</a:t>
                </a:r>
                <a:endParaRPr lang="en-US" altLang="zh-CN" sz="1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调用表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768846" y="2401884"/>
                <a:ext cx="8643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系统调用</a:t>
                </a:r>
                <a:endParaRPr lang="en-US" altLang="zh-CN" sz="1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实现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951033" y="2936244"/>
                <a:ext cx="86433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设备驱动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4447948" y="337227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内核</a:t>
              </a:r>
            </a:p>
          </p:txBody>
        </p:sp>
      </p:grpSp>
      <p:grpSp>
        <p:nvGrpSpPr>
          <p:cNvPr id="6" name="组合 64"/>
          <p:cNvGrpSpPr/>
          <p:nvPr/>
        </p:nvGrpSpPr>
        <p:grpSpPr>
          <a:xfrm>
            <a:off x="1835696" y="1057759"/>
            <a:ext cx="3536220" cy="352591"/>
            <a:chOff x="1835696" y="1057759"/>
            <a:chExt cx="3536220" cy="352591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1059582"/>
              <a:ext cx="3536220" cy="350768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3110056" y="1057759"/>
              <a:ext cx="1091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应用程序</a:t>
              </a:r>
            </a:p>
          </p:txBody>
        </p:sp>
      </p:grpSp>
      <p:grpSp>
        <p:nvGrpSpPr>
          <p:cNvPr id="8" name="组合 63"/>
          <p:cNvGrpSpPr/>
          <p:nvPr/>
        </p:nvGrpSpPr>
        <p:grpSpPr>
          <a:xfrm>
            <a:off x="1931772" y="3588043"/>
            <a:ext cx="3586659" cy="1225596"/>
            <a:chOff x="1931772" y="3588043"/>
            <a:chExt cx="3586659" cy="12255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047" y="4458760"/>
              <a:ext cx="3456384" cy="354879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3229829" y="445876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外部设备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931772" y="4039661"/>
              <a:ext cx="6701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中断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745836" y="3968473"/>
              <a:ext cx="10715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设备访问数据流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2537552" y="3816740"/>
              <a:ext cx="0" cy="57966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4913816" y="4027071"/>
              <a:ext cx="0" cy="3894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201848" y="3588043"/>
              <a:ext cx="0" cy="82842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2825584" y="4001406"/>
              <a:ext cx="0" cy="39499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箭头连接符 48"/>
          <p:cNvCxnSpPr/>
          <p:nvPr/>
        </p:nvCxnSpPr>
        <p:spPr>
          <a:xfrm>
            <a:off x="2364625" y="1444927"/>
            <a:ext cx="0" cy="14630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1790758" y="1444927"/>
            <a:ext cx="386754" cy="11727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71"/>
          <p:cNvGrpSpPr/>
          <p:nvPr/>
        </p:nvGrpSpPr>
        <p:grpSpPr>
          <a:xfrm>
            <a:off x="2601881" y="1452856"/>
            <a:ext cx="2770035" cy="1468917"/>
            <a:chOff x="2601881" y="1452856"/>
            <a:chExt cx="2770035" cy="1468917"/>
          </a:xfrm>
        </p:grpSpPr>
        <p:grpSp>
          <p:nvGrpSpPr>
            <p:cNvPr id="10" name="组合 67"/>
            <p:cNvGrpSpPr/>
            <p:nvPr/>
          </p:nvGrpSpPr>
          <p:grpSpPr>
            <a:xfrm>
              <a:off x="2601881" y="2070911"/>
              <a:ext cx="2770035" cy="850862"/>
              <a:chOff x="2601881" y="2070911"/>
              <a:chExt cx="2770035" cy="850862"/>
            </a:xfrm>
          </p:grpSpPr>
          <p:grpSp>
            <p:nvGrpSpPr>
              <p:cNvPr id="11" name="组合 66"/>
              <p:cNvGrpSpPr/>
              <p:nvPr/>
            </p:nvGrpSpPr>
            <p:grpSpPr>
              <a:xfrm>
                <a:off x="2601881" y="2070911"/>
                <a:ext cx="2770035" cy="350768"/>
                <a:chOff x="2601881" y="2070911"/>
                <a:chExt cx="2770035" cy="350768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1881" y="2070911"/>
                  <a:ext cx="2770035" cy="350768"/>
                </a:xfrm>
                <a:prstGeom prst="rect">
                  <a:avLst/>
                </a:prstGeom>
              </p:spPr>
            </p:pic>
            <p:sp>
              <p:nvSpPr>
                <p:cNvPr id="34" name="矩形 33"/>
                <p:cNvSpPr/>
                <p:nvPr/>
              </p:nvSpPr>
              <p:spPr>
                <a:xfrm>
                  <a:off x="3229829" y="2074821"/>
                  <a:ext cx="141577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系统调用接口</a:t>
                  </a:r>
                </a:p>
              </p:txBody>
            </p:sp>
          </p:grpSp>
          <p:cxnSp>
            <p:nvCxnSpPr>
              <p:cNvPr id="15" name="直接箭头连接符 14"/>
              <p:cNvCxnSpPr/>
              <p:nvPr/>
            </p:nvCxnSpPr>
            <p:spPr>
              <a:xfrm flipH="1">
                <a:off x="2765045" y="2448438"/>
                <a:ext cx="2080" cy="47333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 flipV="1">
                <a:off x="4687096" y="2401043"/>
                <a:ext cx="10706" cy="22068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箭头连接符 52"/>
            <p:cNvCxnSpPr/>
            <p:nvPr/>
          </p:nvCxnSpPr>
          <p:spPr>
            <a:xfrm>
              <a:off x="2787957" y="1452856"/>
              <a:ext cx="6180" cy="578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2888407" y="1452856"/>
              <a:ext cx="6180" cy="5784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3655568" y="1899639"/>
              <a:ext cx="1545" cy="15443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3551286" y="1899639"/>
              <a:ext cx="1545" cy="15443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70"/>
          <p:cNvGrpSpPr/>
          <p:nvPr/>
        </p:nvGrpSpPr>
        <p:grpSpPr>
          <a:xfrm>
            <a:off x="3229829" y="1405121"/>
            <a:ext cx="1642812" cy="499973"/>
            <a:chOff x="3229829" y="1405121"/>
            <a:chExt cx="1642812" cy="499973"/>
          </a:xfrm>
        </p:grpSpPr>
        <p:grpSp>
          <p:nvGrpSpPr>
            <p:cNvPr id="14" name="组合 65"/>
            <p:cNvGrpSpPr/>
            <p:nvPr/>
          </p:nvGrpSpPr>
          <p:grpSpPr>
            <a:xfrm>
              <a:off x="3229829" y="1554326"/>
              <a:ext cx="1642812" cy="350768"/>
              <a:chOff x="3229829" y="1554326"/>
              <a:chExt cx="1642812" cy="350768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829" y="1554326"/>
                <a:ext cx="1642812" cy="350768"/>
              </a:xfrm>
              <a:prstGeom prst="rect">
                <a:avLst/>
              </a:prstGeom>
            </p:spPr>
          </p:pic>
          <p:sp>
            <p:nvSpPr>
              <p:cNvPr id="33" name="矩形 32"/>
              <p:cNvSpPr/>
              <p:nvPr/>
            </p:nvSpPr>
            <p:spPr>
              <a:xfrm>
                <a:off x="3541684" y="1560433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函数库</a:t>
                </a:r>
              </a:p>
            </p:txBody>
          </p:sp>
        </p:grpSp>
        <p:cxnSp>
          <p:nvCxnSpPr>
            <p:cNvPr id="60" name="直接箭头连接符 59"/>
            <p:cNvCxnSpPr/>
            <p:nvPr/>
          </p:nvCxnSpPr>
          <p:spPr>
            <a:xfrm>
              <a:off x="4481768" y="1405121"/>
              <a:ext cx="1545" cy="15443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4377486" y="1405121"/>
              <a:ext cx="1545" cy="15443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任意多边形 57"/>
            <p:cNvSpPr/>
            <p:nvPr/>
          </p:nvSpPr>
          <p:spPr>
            <a:xfrm>
              <a:off x="4370611" y="1577137"/>
              <a:ext cx="132776" cy="201563"/>
            </a:xfrm>
            <a:custGeom>
              <a:avLst/>
              <a:gdLst>
                <a:gd name="connsiteX0" fmla="*/ 0 w 199747"/>
                <a:gd name="connsiteY0" fmla="*/ 0 h 127328"/>
                <a:gd name="connsiteX1" fmla="*/ 41251 w 199747"/>
                <a:gd name="connsiteY1" fmla="*/ 116878 h 127328"/>
                <a:gd name="connsiteX2" fmla="*/ 178755 w 199747"/>
                <a:gd name="connsiteY2" fmla="*/ 110003 h 127328"/>
                <a:gd name="connsiteX3" fmla="*/ 199380 w 199747"/>
                <a:gd name="connsiteY3" fmla="*/ 13750 h 127328"/>
                <a:gd name="connsiteX4" fmla="*/ 192505 w 199747"/>
                <a:gd name="connsiteY4" fmla="*/ 20626 h 127328"/>
                <a:gd name="connsiteX5" fmla="*/ 199380 w 199747"/>
                <a:gd name="connsiteY5" fmla="*/ 13750 h 12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747" h="127328">
                  <a:moveTo>
                    <a:pt x="0" y="0"/>
                  </a:moveTo>
                  <a:cubicBezTo>
                    <a:pt x="5729" y="49272"/>
                    <a:pt x="11459" y="98544"/>
                    <a:pt x="41251" y="116878"/>
                  </a:cubicBezTo>
                  <a:cubicBezTo>
                    <a:pt x="71043" y="135212"/>
                    <a:pt x="152400" y="127191"/>
                    <a:pt x="178755" y="110003"/>
                  </a:cubicBezTo>
                  <a:cubicBezTo>
                    <a:pt x="205110" y="92815"/>
                    <a:pt x="197088" y="28646"/>
                    <a:pt x="199380" y="13750"/>
                  </a:cubicBezTo>
                  <a:cubicBezTo>
                    <a:pt x="201672" y="-1146"/>
                    <a:pt x="192505" y="20626"/>
                    <a:pt x="192505" y="20626"/>
                  </a:cubicBezTo>
                  <a:lnTo>
                    <a:pt x="199380" y="1375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428880" y="214313"/>
            <a:ext cx="4500574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中断、异常和系统调用</a:t>
            </a:r>
          </a:p>
        </p:txBody>
      </p:sp>
      <p:grpSp>
        <p:nvGrpSpPr>
          <p:cNvPr id="2" name="组合 2"/>
          <p:cNvGrpSpPr/>
          <p:nvPr/>
        </p:nvGrpSpPr>
        <p:grpSpPr>
          <a:xfrm>
            <a:off x="785813" y="843846"/>
            <a:ext cx="8215312" cy="752535"/>
            <a:chOff x="785813" y="843846"/>
            <a:chExt cx="8215312" cy="752535"/>
          </a:xfrm>
        </p:grpSpPr>
        <p:sp>
          <p:nvSpPr>
            <p:cNvPr id="29" name="TextBox 43"/>
            <p:cNvSpPr txBox="1">
              <a:spLocks noChangeArrowheads="1"/>
            </p:cNvSpPr>
            <p:nvPr/>
          </p:nvSpPr>
          <p:spPr bwMode="auto">
            <a:xfrm>
              <a:off x="1143000" y="843846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lvl="1" indent="-342900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system call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30" name="矩形 44"/>
            <p:cNvSpPr>
              <a:spLocks noChangeArrowheads="1"/>
            </p:cNvSpPr>
            <p:nvPr/>
          </p:nvSpPr>
          <p:spPr bwMode="auto">
            <a:xfrm>
              <a:off x="785813" y="851783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1428750" y="1196271"/>
              <a:ext cx="757237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lvl="1" indent="-342900">
                <a:buSzPct val="100000"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应用程序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主动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向操作系统发出的服务请求</a:t>
              </a:r>
            </a:p>
          </p:txBody>
        </p:sp>
        <p:pic>
          <p:nvPicPr>
            <p:cNvPr id="32" name="图片 4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33755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3"/>
          <p:cNvGrpSpPr/>
          <p:nvPr/>
        </p:nvGrpSpPr>
        <p:grpSpPr>
          <a:xfrm>
            <a:off x="785813" y="1548688"/>
            <a:ext cx="7215187" cy="1060311"/>
            <a:chOff x="785813" y="1548688"/>
            <a:chExt cx="7215187" cy="1060311"/>
          </a:xfrm>
        </p:grpSpPr>
        <p:sp>
          <p:nvSpPr>
            <p:cNvPr id="33" name="TextBox 43"/>
            <p:cNvSpPr txBox="1">
              <a:spLocks noChangeArrowheads="1"/>
            </p:cNvSpPr>
            <p:nvPr/>
          </p:nvSpPr>
          <p:spPr bwMode="auto">
            <a:xfrm>
              <a:off x="1143000" y="1548688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lvl="1" indent="-342900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异常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(exception)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34" name="矩形 44"/>
            <p:cNvSpPr>
              <a:spLocks noChangeArrowheads="1"/>
            </p:cNvSpPr>
            <p:nvPr/>
          </p:nvSpPr>
          <p:spPr bwMode="auto">
            <a:xfrm>
              <a:off x="785813" y="1556625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35" name="TextBox 45"/>
            <p:cNvSpPr txBox="1">
              <a:spLocks noChangeArrowheads="1"/>
            </p:cNvSpPr>
            <p:nvPr/>
          </p:nvSpPr>
          <p:spPr bwMode="auto">
            <a:xfrm>
              <a:off x="1428751" y="1901113"/>
              <a:ext cx="585789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非法指令或者其他原因导致当前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指令执行失败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2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(如：内存出错)后的处理请求</a:t>
              </a:r>
            </a:p>
          </p:txBody>
        </p:sp>
        <p:pic>
          <p:nvPicPr>
            <p:cNvPr id="36" name="图片 4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02335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4"/>
          <p:cNvGrpSpPr/>
          <p:nvPr/>
        </p:nvGrpSpPr>
        <p:grpSpPr>
          <a:xfrm>
            <a:off x="785813" y="2539295"/>
            <a:ext cx="7215187" cy="752535"/>
            <a:chOff x="785813" y="2539295"/>
            <a:chExt cx="7215187" cy="752535"/>
          </a:xfrm>
        </p:grpSpPr>
        <p:sp>
          <p:nvSpPr>
            <p:cNvPr id="37" name="TextBox 43"/>
            <p:cNvSpPr txBox="1">
              <a:spLocks noChangeArrowheads="1"/>
            </p:cNvSpPr>
            <p:nvPr/>
          </p:nvSpPr>
          <p:spPr bwMode="auto">
            <a:xfrm>
              <a:off x="1143000" y="2539295"/>
              <a:ext cx="6858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lvl="1" indent="-342900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中断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(hardware interrupt)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38" name="矩形 44"/>
            <p:cNvSpPr>
              <a:spLocks noChangeArrowheads="1"/>
            </p:cNvSpPr>
            <p:nvPr/>
          </p:nvSpPr>
          <p:spPr bwMode="auto">
            <a:xfrm>
              <a:off x="785813" y="2547232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39" name="TextBox 45"/>
            <p:cNvSpPr txBox="1">
              <a:spLocks noChangeArrowheads="1"/>
            </p:cNvSpPr>
            <p:nvPr/>
          </p:nvSpPr>
          <p:spPr bwMode="auto">
            <a:xfrm>
              <a:off x="1428751" y="2891720"/>
              <a:ext cx="58578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SzPct val="100000"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来自硬件设备的处理请求</a:t>
              </a:r>
            </a:p>
          </p:txBody>
        </p:sp>
        <p:pic>
          <p:nvPicPr>
            <p:cNvPr id="40" name="图片 4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301395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1785938" y="214313"/>
            <a:ext cx="58578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中断、异常和系统调用比较</a:t>
            </a:r>
          </a:p>
        </p:txBody>
      </p:sp>
      <p:grpSp>
        <p:nvGrpSpPr>
          <p:cNvPr id="3" name="组合 18"/>
          <p:cNvGrpSpPr/>
          <p:nvPr/>
        </p:nvGrpSpPr>
        <p:grpSpPr>
          <a:xfrm>
            <a:off x="285750" y="768350"/>
            <a:ext cx="4429125" cy="1386399"/>
            <a:chOff x="285750" y="768350"/>
            <a:chExt cx="4429125" cy="1386399"/>
          </a:xfrm>
        </p:grpSpPr>
        <p:sp>
          <p:nvSpPr>
            <p:cNvPr id="23554" name="TextBox 21"/>
            <p:cNvSpPr txBox="1">
              <a:spLocks noChangeArrowheads="1"/>
            </p:cNvSpPr>
            <p:nvPr/>
          </p:nvSpPr>
          <p:spPr bwMode="auto">
            <a:xfrm>
              <a:off x="642937" y="768350"/>
              <a:ext cx="3429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源头</a:t>
              </a:r>
            </a:p>
          </p:txBody>
        </p:sp>
        <p:sp>
          <p:nvSpPr>
            <p:cNvPr id="23555" name="矩形 22"/>
            <p:cNvSpPr>
              <a:spLocks noChangeArrowheads="1"/>
            </p:cNvSpPr>
            <p:nvPr/>
          </p:nvSpPr>
          <p:spPr bwMode="auto">
            <a:xfrm>
              <a:off x="285750" y="776287"/>
              <a:ext cx="4159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23556" name="TextBox 23"/>
            <p:cNvSpPr txBox="1">
              <a:spLocks noChangeArrowheads="1"/>
            </p:cNvSpPr>
            <p:nvPr/>
          </p:nvSpPr>
          <p:spPr bwMode="auto">
            <a:xfrm>
              <a:off x="966787" y="1054100"/>
              <a:ext cx="33575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中断：外设</a:t>
              </a:r>
            </a:p>
          </p:txBody>
        </p:sp>
        <p:pic>
          <p:nvPicPr>
            <p:cNvPr id="23557" name="图片 24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114776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8" name="TextBox 25"/>
            <p:cNvSpPr txBox="1">
              <a:spLocks noChangeArrowheads="1"/>
            </p:cNvSpPr>
            <p:nvPr/>
          </p:nvSpPr>
          <p:spPr bwMode="auto">
            <a:xfrm>
              <a:off x="500062" y="1385885"/>
              <a:ext cx="4214813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异常：应用程序意想不到的行为</a:t>
              </a:r>
            </a:p>
          </p:txBody>
        </p:sp>
        <p:pic>
          <p:nvPicPr>
            <p:cNvPr id="23559" name="图片 2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1427160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500061" y="1668462"/>
              <a:ext cx="4143380" cy="48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系统调用：应用程序请求操作提供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lnSpc>
                  <a:spcPct val="80000"/>
                </a:lnSpc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        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服务</a:t>
              </a:r>
            </a:p>
          </p:txBody>
        </p:sp>
        <p:pic>
          <p:nvPicPr>
            <p:cNvPr id="23561" name="图片 2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171132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9"/>
          <p:cNvGrpSpPr/>
          <p:nvPr/>
        </p:nvGrpSpPr>
        <p:grpSpPr>
          <a:xfrm>
            <a:off x="285750" y="2063745"/>
            <a:ext cx="4038600" cy="1192601"/>
            <a:chOff x="285750" y="2063745"/>
            <a:chExt cx="4038600" cy="1192601"/>
          </a:xfrm>
        </p:grpSpPr>
        <p:sp>
          <p:nvSpPr>
            <p:cNvPr id="23562" name="TextBox 11"/>
            <p:cNvSpPr txBox="1">
              <a:spLocks noChangeArrowheads="1"/>
            </p:cNvSpPr>
            <p:nvPr/>
          </p:nvSpPr>
          <p:spPr bwMode="auto">
            <a:xfrm>
              <a:off x="642937" y="2127245"/>
              <a:ext cx="342900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响应方式 </a:t>
              </a:r>
            </a:p>
          </p:txBody>
        </p:sp>
        <p:sp>
          <p:nvSpPr>
            <p:cNvPr id="23563" name="矩形 12"/>
            <p:cNvSpPr>
              <a:spLocks noChangeArrowheads="1"/>
            </p:cNvSpPr>
            <p:nvPr/>
          </p:nvSpPr>
          <p:spPr bwMode="auto">
            <a:xfrm>
              <a:off x="285750" y="2063745"/>
              <a:ext cx="4159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3564" name="TextBox 13"/>
            <p:cNvSpPr txBox="1">
              <a:spLocks noChangeArrowheads="1"/>
            </p:cNvSpPr>
            <p:nvPr/>
          </p:nvSpPr>
          <p:spPr bwMode="auto">
            <a:xfrm>
              <a:off x="966787" y="2333694"/>
              <a:ext cx="33575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中断：异步</a:t>
              </a:r>
            </a:p>
          </p:txBody>
        </p:sp>
        <p:pic>
          <p:nvPicPr>
            <p:cNvPr id="23565" name="图片 14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242735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6" name="TextBox 15"/>
            <p:cNvSpPr txBox="1">
              <a:spLocks noChangeArrowheads="1"/>
            </p:cNvSpPr>
            <p:nvPr/>
          </p:nvSpPr>
          <p:spPr bwMode="auto">
            <a:xfrm>
              <a:off x="500062" y="2678112"/>
              <a:ext cx="321468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异常：同步</a:t>
              </a:r>
            </a:p>
          </p:txBody>
        </p:sp>
        <p:pic>
          <p:nvPicPr>
            <p:cNvPr id="23567" name="图片 16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271938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8" name="TextBox 17"/>
            <p:cNvSpPr txBox="1">
              <a:spLocks noChangeArrowheads="1"/>
            </p:cNvSpPr>
            <p:nvPr/>
          </p:nvSpPr>
          <p:spPr bwMode="auto">
            <a:xfrm>
              <a:off x="500062" y="2967036"/>
              <a:ext cx="321468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系统调用：异步或同步</a:t>
              </a:r>
            </a:p>
          </p:txBody>
        </p:sp>
        <p:pic>
          <p:nvPicPr>
            <p:cNvPr id="23569" name="图片 1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300989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20"/>
          <p:cNvGrpSpPr/>
          <p:nvPr/>
        </p:nvGrpSpPr>
        <p:grpSpPr>
          <a:xfrm>
            <a:off x="285750" y="3201986"/>
            <a:ext cx="4271010" cy="1613285"/>
            <a:chOff x="285750" y="3201986"/>
            <a:chExt cx="4271010" cy="1613285"/>
          </a:xfrm>
        </p:grpSpPr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642937" y="3275011"/>
              <a:ext cx="342900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处理机制</a:t>
              </a:r>
            </a:p>
          </p:txBody>
        </p:sp>
        <p:sp>
          <p:nvSpPr>
            <p:cNvPr id="23571" name="矩形 29"/>
            <p:cNvSpPr>
              <a:spLocks noChangeArrowheads="1"/>
            </p:cNvSpPr>
            <p:nvPr/>
          </p:nvSpPr>
          <p:spPr bwMode="auto">
            <a:xfrm>
              <a:off x="285750" y="3201986"/>
              <a:ext cx="4159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3572" name="TextBox 30"/>
            <p:cNvSpPr txBox="1">
              <a:spLocks noChangeArrowheads="1"/>
            </p:cNvSpPr>
            <p:nvPr/>
          </p:nvSpPr>
          <p:spPr bwMode="auto">
            <a:xfrm>
              <a:off x="984885" y="3470273"/>
              <a:ext cx="357187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中断：持续，对用户应用程序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  是透明的</a:t>
              </a:r>
            </a:p>
          </p:txBody>
        </p:sp>
        <p:pic>
          <p:nvPicPr>
            <p:cNvPr id="23573" name="图片 31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355441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TextBox 32"/>
            <p:cNvSpPr txBox="1">
              <a:spLocks noChangeArrowheads="1"/>
            </p:cNvSpPr>
            <p:nvPr/>
          </p:nvSpPr>
          <p:spPr bwMode="auto">
            <a:xfrm>
              <a:off x="500062" y="4041773"/>
              <a:ext cx="3929065" cy="48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异常：杀死或者重新执行意想不到的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  应用程序指令</a:t>
              </a:r>
            </a:p>
          </p:txBody>
        </p:sp>
        <p:pic>
          <p:nvPicPr>
            <p:cNvPr id="23575" name="图片 33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408622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6" name="TextBox 34"/>
            <p:cNvSpPr txBox="1">
              <a:spLocks noChangeArrowheads="1"/>
            </p:cNvSpPr>
            <p:nvPr/>
          </p:nvSpPr>
          <p:spPr bwMode="auto">
            <a:xfrm>
              <a:off x="500062" y="4525961"/>
              <a:ext cx="321468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80000"/>
                </a:lnSpc>
              </a:pPr>
              <a:r>
                <a:rPr lang="zh-CN" altLang="en-US" sz="16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系统调用：等待和持续</a:t>
              </a:r>
            </a:p>
          </p:txBody>
        </p:sp>
        <p:pic>
          <p:nvPicPr>
            <p:cNvPr id="23577" name="图片 35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92162" y="456882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66" y="1066026"/>
            <a:ext cx="4840610" cy="345993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5888769" y="3579862"/>
            <a:ext cx="0" cy="521902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104793" y="2313069"/>
            <a:ext cx="0" cy="460305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737878" y="1427160"/>
            <a:ext cx="0" cy="1333502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8302666" y="3381274"/>
            <a:ext cx="0" cy="762771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846735" y="2286066"/>
            <a:ext cx="0" cy="230069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235750" y="1398155"/>
            <a:ext cx="360040" cy="1109315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71828" y="214313"/>
            <a:ext cx="364331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中断处理机制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890115" y="2329344"/>
            <a:ext cx="4075117" cy="769441"/>
            <a:chOff x="890115" y="2329344"/>
            <a:chExt cx="4075117" cy="769441"/>
          </a:xfrm>
        </p:grpSpPr>
        <p:sp>
          <p:nvSpPr>
            <p:cNvPr id="24586" name="TextBox 7"/>
            <p:cNvSpPr txBox="1">
              <a:spLocks noChangeArrowheads="1"/>
            </p:cNvSpPr>
            <p:nvPr/>
          </p:nvSpPr>
          <p:spPr bwMode="auto">
            <a:xfrm>
              <a:off x="1036142" y="2329344"/>
              <a:ext cx="3929090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依据内部或外部事件设置中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2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断标志</a:t>
              </a:r>
            </a:p>
          </p:txBody>
        </p:sp>
        <p:pic>
          <p:nvPicPr>
            <p:cNvPr id="2458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90115" y="244840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5"/>
          <p:cNvGrpSpPr/>
          <p:nvPr/>
        </p:nvGrpSpPr>
        <p:grpSpPr>
          <a:xfrm>
            <a:off x="107504" y="2994507"/>
            <a:ext cx="4919642" cy="769441"/>
            <a:chOff x="107504" y="2994507"/>
            <a:chExt cx="4919642" cy="769441"/>
          </a:xfrm>
        </p:grpSpPr>
        <p:sp>
          <p:nvSpPr>
            <p:cNvPr id="24588" name="TextBox 9"/>
            <p:cNvSpPr txBox="1">
              <a:spLocks noChangeArrowheads="1"/>
            </p:cNvSpPr>
            <p:nvPr/>
          </p:nvSpPr>
          <p:spPr bwMode="auto">
            <a:xfrm>
              <a:off x="107504" y="2994507"/>
              <a:ext cx="4919642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371600" lvl="2" indent="-4572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依据中断向量调用相应中断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371600" lvl="2" indent="-4572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服务例程</a:t>
              </a:r>
            </a:p>
          </p:txBody>
        </p:sp>
        <p:pic>
          <p:nvPicPr>
            <p:cNvPr id="24589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90115" y="313261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"/>
          <p:cNvGrpSpPr/>
          <p:nvPr/>
        </p:nvGrpSpPr>
        <p:grpSpPr>
          <a:xfrm>
            <a:off x="235398" y="1275606"/>
            <a:ext cx="4572032" cy="1146220"/>
            <a:chOff x="235398" y="1275606"/>
            <a:chExt cx="4572032" cy="1146220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235398" y="1652385"/>
              <a:ext cx="4572032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42950" lvl="1" indent="-28575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在CPU初始化时设置中断使能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标志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356715" y="167529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2" name="Rectangle 1"/>
            <p:cNvSpPr>
              <a:spLocks noChangeArrowheads="1"/>
            </p:cNvSpPr>
            <p:nvPr/>
          </p:nvSpPr>
          <p:spPr bwMode="auto">
            <a:xfrm>
              <a:off x="395536" y="1275606"/>
              <a:ext cx="12105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zh-CN" altLang="en-US" sz="2000" b="1" u="sng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硬件处理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66" y="1066026"/>
            <a:ext cx="4840610" cy="345993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786063" y="214313"/>
            <a:ext cx="364331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中断和异常处理机制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1520" y="915566"/>
            <a:ext cx="8143932" cy="1857388"/>
            <a:chOff x="642910" y="857238"/>
            <a:chExt cx="8143932" cy="1857388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642910" y="857238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742950" lvl="1" indent="-285750">
                <a:spcBef>
                  <a:spcPct val="20000"/>
                </a:spcBef>
              </a:pPr>
              <a:r>
                <a:rPr lang="zh-CN" altLang="en-US" sz="2000" b="1" u="sng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软件</a:t>
              </a:r>
            </a:p>
          </p:txBody>
        </p:sp>
        <p:sp>
          <p:nvSpPr>
            <p:cNvPr id="24586" name="TextBox 7"/>
            <p:cNvSpPr txBox="1">
              <a:spLocks noChangeArrowheads="1"/>
            </p:cNvSpPr>
            <p:nvPr/>
          </p:nvSpPr>
          <p:spPr bwMode="auto">
            <a:xfrm>
              <a:off x="1000100" y="1273724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现场保存（编译器）</a:t>
              </a:r>
            </a:p>
          </p:txBody>
        </p:sp>
        <p:pic>
          <p:nvPicPr>
            <p:cNvPr id="2458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35095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8" name="TextBox 9"/>
            <p:cNvSpPr txBox="1">
              <a:spLocks noChangeArrowheads="1"/>
            </p:cNvSpPr>
            <p:nvPr/>
          </p:nvSpPr>
          <p:spPr bwMode="auto">
            <a:xfrm>
              <a:off x="1009680" y="1630914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中断服务处理（服务例程）</a:t>
              </a:r>
            </a:p>
          </p:txBody>
        </p:sp>
        <p:pic>
          <p:nvPicPr>
            <p:cNvPr id="24589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170814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7"/>
            <p:cNvSpPr txBox="1">
              <a:spLocks noChangeArrowheads="1"/>
            </p:cNvSpPr>
            <p:nvPr/>
          </p:nvSpPr>
          <p:spPr bwMode="auto">
            <a:xfrm>
              <a:off x="1000100" y="1988104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清除中断标记（服务例程） </a:t>
              </a:r>
            </a:p>
          </p:txBody>
        </p:sp>
        <p:pic>
          <p:nvPicPr>
            <p:cNvPr id="2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06533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9"/>
            <p:cNvSpPr txBox="1">
              <a:spLocks noChangeArrowheads="1"/>
            </p:cNvSpPr>
            <p:nvPr/>
          </p:nvSpPr>
          <p:spPr bwMode="auto">
            <a:xfrm>
              <a:off x="1009680" y="2345294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现场恢复（编译器）</a:t>
              </a:r>
            </a:p>
          </p:txBody>
        </p:sp>
        <p:pic>
          <p:nvPicPr>
            <p:cNvPr id="29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42252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66" y="1066026"/>
            <a:ext cx="4840610" cy="345993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714757" y="214313"/>
            <a:ext cx="2428879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中断嵌套</a:t>
            </a:r>
          </a:p>
        </p:txBody>
      </p:sp>
      <p:grpSp>
        <p:nvGrpSpPr>
          <p:cNvPr id="2" name="组合 2"/>
          <p:cNvGrpSpPr/>
          <p:nvPr/>
        </p:nvGrpSpPr>
        <p:grpSpPr>
          <a:xfrm>
            <a:off x="802333" y="1034524"/>
            <a:ext cx="8028017" cy="1483351"/>
            <a:chOff x="802333" y="1034524"/>
            <a:chExt cx="8028017" cy="1483351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1157957" y="1034524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硬件中断服务例程可被打断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802333" y="1056749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4586" name="TextBox 7"/>
            <p:cNvSpPr txBox="1">
              <a:spLocks noChangeArrowheads="1"/>
            </p:cNvSpPr>
            <p:nvPr/>
          </p:nvSpPr>
          <p:spPr bwMode="auto">
            <a:xfrm>
              <a:off x="1043608" y="1451010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不同硬件中断源可能硬件中断处理时出现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pic>
          <p:nvPicPr>
            <p:cNvPr id="2458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5733" y="152824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8" name="TextBox 9"/>
            <p:cNvSpPr txBox="1">
              <a:spLocks noChangeArrowheads="1"/>
            </p:cNvSpPr>
            <p:nvPr/>
          </p:nvSpPr>
          <p:spPr bwMode="auto">
            <a:xfrm>
              <a:off x="1053188" y="1808200"/>
              <a:ext cx="77771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硬件中断服务例程中需要临时禁止中断请求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pic>
          <p:nvPicPr>
            <p:cNvPr id="24589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5733" y="188543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7"/>
            <p:cNvSpPr txBox="1">
              <a:spLocks noChangeArrowheads="1"/>
            </p:cNvSpPr>
            <p:nvPr/>
          </p:nvSpPr>
          <p:spPr bwMode="auto">
            <a:xfrm>
              <a:off x="1043608" y="2117765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中断请求会保持到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CPU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做出响应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5733" y="224262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3"/>
          <p:cNvGrpSpPr/>
          <p:nvPr/>
        </p:nvGrpSpPr>
        <p:grpSpPr>
          <a:xfrm>
            <a:off x="802333" y="2463284"/>
            <a:ext cx="8018437" cy="768971"/>
            <a:chOff x="802333" y="2463284"/>
            <a:chExt cx="8018437" cy="768971"/>
          </a:xfrm>
        </p:grpSpPr>
        <p:sp>
          <p:nvSpPr>
            <p:cNvPr id="52" name="TextBox 4"/>
            <p:cNvSpPr txBox="1">
              <a:spLocks noChangeArrowheads="1"/>
            </p:cNvSpPr>
            <p:nvPr/>
          </p:nvSpPr>
          <p:spPr bwMode="auto">
            <a:xfrm>
              <a:off x="1157957" y="2463284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异常服务例程可被打断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53" name="矩形 6"/>
            <p:cNvSpPr>
              <a:spLocks noChangeArrowheads="1"/>
            </p:cNvSpPr>
            <p:nvPr/>
          </p:nvSpPr>
          <p:spPr bwMode="auto">
            <a:xfrm>
              <a:off x="802333" y="2485509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1043608" y="2832145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异常服务例程执行时可能出现硬件中断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55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5733" y="295700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4"/>
          <p:cNvGrpSpPr/>
          <p:nvPr/>
        </p:nvGrpSpPr>
        <p:grpSpPr>
          <a:xfrm>
            <a:off x="802333" y="3211001"/>
            <a:ext cx="8018437" cy="768971"/>
            <a:chOff x="802333" y="3211001"/>
            <a:chExt cx="8018437" cy="768971"/>
          </a:xfrm>
        </p:grpSpPr>
        <p:sp>
          <p:nvSpPr>
            <p:cNvPr id="56" name="TextBox 4"/>
            <p:cNvSpPr txBox="1">
              <a:spLocks noChangeArrowheads="1"/>
            </p:cNvSpPr>
            <p:nvPr/>
          </p:nvSpPr>
          <p:spPr bwMode="auto">
            <a:xfrm>
              <a:off x="1157957" y="3211001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异常服务例程可嵌套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57" name="矩形 6"/>
            <p:cNvSpPr>
              <a:spLocks noChangeArrowheads="1"/>
            </p:cNvSpPr>
            <p:nvPr/>
          </p:nvSpPr>
          <p:spPr bwMode="auto">
            <a:xfrm>
              <a:off x="802333" y="3233226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1043608" y="3579862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异常服务例程可能出现缺页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59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5733" y="370471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286116" y="214313"/>
            <a:ext cx="285752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lnSpc>
                <a:spcPct val="95000"/>
              </a:lnSpc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标准C库的例子</a:t>
            </a:r>
          </a:p>
        </p:txBody>
      </p:sp>
      <p:grpSp>
        <p:nvGrpSpPr>
          <p:cNvPr id="2" name="组合 2"/>
          <p:cNvGrpSpPr/>
          <p:nvPr/>
        </p:nvGrpSpPr>
        <p:grpSpPr>
          <a:xfrm>
            <a:off x="642910" y="857238"/>
            <a:ext cx="6858000" cy="396875"/>
            <a:chOff x="642910" y="857238"/>
            <a:chExt cx="6858000" cy="396875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642910" y="857238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 indent="-307975">
                <a:lnSpc>
                  <a:spcPct val="95000"/>
                </a:lnSpc>
                <a:buClr>
                  <a:srgbClr val="000099"/>
                </a:buClr>
                <a:buFont typeface="Monotype Sorts" charset="0"/>
                <a:buChar char="•"/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应用程序调用printf() 时，会触发系统调用write()。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758825" y="87946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852270" y="1359356"/>
            <a:ext cx="2904782" cy="3227274"/>
            <a:chOff x="852270" y="1359356"/>
            <a:chExt cx="2904782" cy="3227274"/>
          </a:xfrm>
        </p:grpSpPr>
        <p:pic>
          <p:nvPicPr>
            <p:cNvPr id="38" name="图片 37" descr="图片6-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1359356"/>
              <a:ext cx="2857460" cy="3227274"/>
            </a:xfrm>
            <a:prstGeom prst="rect">
              <a:avLst/>
            </a:prstGeom>
          </p:spPr>
        </p:pic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1475656" y="1437854"/>
              <a:ext cx="1785950" cy="1421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#include&lt;</a:t>
              </a:r>
              <a:r>
                <a:rPr lang="en-US" altLang="zh-CN" sz="900" b="1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stdio.h</a:t>
              </a: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&gt;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int</a:t>
              </a: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main()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{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printf</a:t>
              </a: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(“greetings”);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return 0;</a:t>
              </a:r>
            </a:p>
            <a:p>
              <a:pPr lvl="1" indent="-307975">
                <a:lnSpc>
                  <a:spcPct val="80000"/>
                </a:lnSpc>
                <a:buClr>
                  <a:srgbClr val="000099"/>
                </a:buClr>
                <a:defRPr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}</a:t>
              </a:r>
              <a:endParaRPr lang="zh-CN" altLang="en-US" sz="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857153" y="3112470"/>
              <a:ext cx="662245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用户态</a:t>
              </a:r>
            </a:p>
          </p:txBody>
        </p:sp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852270" y="3440974"/>
              <a:ext cx="676534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内核态</a:t>
              </a:r>
            </a:p>
          </p:txBody>
        </p:sp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1419509" y="3686508"/>
              <a:ext cx="748346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write()</a:t>
              </a:r>
              <a:endParaRPr lang="zh-CN" altLang="en-US" sz="1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12" name="TextBox 4"/>
            <p:cNvSpPr txBox="1">
              <a:spLocks noChangeArrowheads="1"/>
            </p:cNvSpPr>
            <p:nvPr/>
          </p:nvSpPr>
          <p:spPr bwMode="auto">
            <a:xfrm>
              <a:off x="1902476" y="3286225"/>
              <a:ext cx="1214446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标准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C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库</a:t>
              </a:r>
            </a:p>
          </p:txBody>
        </p:sp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1797674" y="4001115"/>
              <a:ext cx="1313559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   write()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系统调用实现</a:t>
              </a:r>
            </a:p>
          </p:txBody>
        </p:sp>
      </p:grpSp>
      <p:grpSp>
        <p:nvGrpSpPr>
          <p:cNvPr id="4" name="组合 4"/>
          <p:cNvGrpSpPr/>
          <p:nvPr/>
        </p:nvGrpSpPr>
        <p:grpSpPr>
          <a:xfrm>
            <a:off x="4071910" y="1359655"/>
            <a:ext cx="3048546" cy="3228319"/>
            <a:chOff x="4071910" y="1359655"/>
            <a:chExt cx="3048546" cy="3228319"/>
          </a:xfrm>
        </p:grpSpPr>
        <p:pic>
          <p:nvPicPr>
            <p:cNvPr id="39" name="图片 38" descr="图片6-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5583" y="1359655"/>
              <a:ext cx="2984873" cy="3228319"/>
            </a:xfrm>
            <a:prstGeom prst="rect">
              <a:avLst/>
            </a:prstGeom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5183597" y="1576620"/>
              <a:ext cx="1214446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应用程序</a:t>
              </a:r>
            </a:p>
          </p:txBody>
        </p:sp>
        <p:sp>
          <p:nvSpPr>
            <p:cNvPr id="15" name="TextBox 4"/>
            <p:cNvSpPr txBox="1">
              <a:spLocks noChangeArrowheads="1"/>
            </p:cNvSpPr>
            <p:nvPr/>
          </p:nvSpPr>
          <p:spPr bwMode="auto">
            <a:xfrm>
              <a:off x="5056551" y="2538013"/>
              <a:ext cx="1428760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系统调用接口</a:t>
              </a:r>
            </a:p>
          </p:txBody>
        </p:sp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349530" y="1994940"/>
              <a:ext cx="754279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write()</a:t>
              </a:r>
              <a:endParaRPr lang="zh-CN" altLang="en-US" sz="1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17" name="TextBox 4"/>
            <p:cNvSpPr txBox="1">
              <a:spLocks noChangeArrowheads="1"/>
            </p:cNvSpPr>
            <p:nvPr/>
          </p:nvSpPr>
          <p:spPr bwMode="auto">
            <a:xfrm>
              <a:off x="4074954" y="2287266"/>
              <a:ext cx="698972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用户态</a:t>
              </a:r>
            </a:p>
          </p:txBody>
        </p:sp>
        <p:sp>
          <p:nvSpPr>
            <p:cNvPr id="18" name="TextBox 4"/>
            <p:cNvSpPr txBox="1">
              <a:spLocks noChangeArrowheads="1"/>
            </p:cNvSpPr>
            <p:nvPr/>
          </p:nvSpPr>
          <p:spPr bwMode="auto">
            <a:xfrm>
              <a:off x="4071910" y="2831143"/>
              <a:ext cx="713261" cy="26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2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内核态</a:t>
              </a:r>
            </a:p>
          </p:txBody>
        </p:sp>
        <p:sp>
          <p:nvSpPr>
            <p:cNvPr id="19" name="TextBox 4"/>
            <p:cNvSpPr txBox="1">
              <a:spLocks noChangeArrowheads="1"/>
            </p:cNvSpPr>
            <p:nvPr/>
          </p:nvSpPr>
          <p:spPr bwMode="auto">
            <a:xfrm>
              <a:off x="5538985" y="3223947"/>
              <a:ext cx="1409279" cy="1261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write()</a:t>
              </a: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endParaRPr lang="en-US" altLang="zh-CN" sz="1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write()</a:t>
              </a: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zh-CN" altLang="en-US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系统调用实现</a:t>
              </a:r>
              <a:r>
                <a:rPr lang="en-US" altLang="zh-CN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     </a:t>
              </a: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   </a:t>
              </a: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endParaRPr lang="en-US" altLang="zh-CN" sz="1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endParaRPr lang="en-US" altLang="zh-CN" sz="1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lvl="1" indent="-307975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return</a:t>
              </a:r>
              <a:endParaRPr lang="zh-CN" altLang="en-US" sz="1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>
              <a:off x="4794915" y="3701264"/>
              <a:ext cx="214314" cy="20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 err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i</a:t>
              </a:r>
              <a:endParaRPr lang="zh-CN" altLang="en-US" sz="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21" name="TextBox 4"/>
            <p:cNvSpPr txBox="1">
              <a:spLocks noChangeArrowheads="1"/>
            </p:cNvSpPr>
            <p:nvPr/>
          </p:nvSpPr>
          <p:spPr bwMode="auto">
            <a:xfrm>
              <a:off x="5056551" y="3243310"/>
              <a:ext cx="214314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  <a:endParaRPr lang="zh-CN" altLang="en-US" sz="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22" name="TextBox 4"/>
            <p:cNvSpPr txBox="1">
              <a:spLocks noChangeArrowheads="1"/>
            </p:cNvSpPr>
            <p:nvPr/>
          </p:nvSpPr>
          <p:spPr bwMode="auto">
            <a:xfrm>
              <a:off x="5056551" y="3886252"/>
              <a:ext cx="214314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  <a:endParaRPr lang="zh-CN" altLang="en-US" sz="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>
              <a:off x="5823040" y="3820448"/>
              <a:ext cx="214314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</a:p>
            <a:p>
              <a:pPr marL="0" lvl="1">
                <a:lnSpc>
                  <a:spcPct val="95000"/>
                </a:lnSpc>
                <a:buClr>
                  <a:srgbClr val="000099"/>
                </a:buClr>
                <a:defRPr/>
              </a:pPr>
              <a:r>
                <a:rPr lang="en-US" altLang="zh-CN" sz="8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</a:t>
              </a:r>
              <a:endParaRPr lang="zh-CN" altLang="en-US" sz="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71802" y="214313"/>
            <a:ext cx="285752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lnSpc>
                <a:spcPct val="95000"/>
              </a:lnSpc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系统调用</a:t>
            </a:r>
          </a:p>
        </p:txBody>
      </p:sp>
      <p:grpSp>
        <p:nvGrpSpPr>
          <p:cNvPr id="2" name="组合 2"/>
          <p:cNvGrpSpPr/>
          <p:nvPr/>
        </p:nvGrpSpPr>
        <p:grpSpPr>
          <a:xfrm>
            <a:off x="758825" y="857238"/>
            <a:ext cx="8313769" cy="1114490"/>
            <a:chOff x="758825" y="857238"/>
            <a:chExt cx="8313769" cy="1114490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1143024" y="857238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操作系统服务的编程接口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758825" y="87946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1143024" y="1214428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通常由高级语言编写（C或者C++）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758825" y="123665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1142976" y="1571618"/>
              <a:ext cx="792961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程序访问通常是通过高层次的API接口而不是直接进行系统调用</a:t>
              </a:r>
            </a:p>
          </p:txBody>
        </p:sp>
        <p:sp>
          <p:nvSpPr>
            <p:cNvPr id="12" name="矩形 6"/>
            <p:cNvSpPr>
              <a:spLocks noChangeArrowheads="1"/>
            </p:cNvSpPr>
            <p:nvPr/>
          </p:nvSpPr>
          <p:spPr bwMode="auto">
            <a:xfrm>
              <a:off x="758825" y="159384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1"/>
          <p:cNvGrpSpPr/>
          <p:nvPr/>
        </p:nvGrpSpPr>
        <p:grpSpPr>
          <a:xfrm>
            <a:off x="758825" y="1928808"/>
            <a:ext cx="8028017" cy="1757432"/>
            <a:chOff x="758825" y="1928808"/>
            <a:chExt cx="8028017" cy="1757432"/>
          </a:xfrm>
        </p:grpSpPr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1143024" y="1928808"/>
              <a:ext cx="6858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三种最常用的应用程序编程接口（API）</a:t>
              </a:r>
              <a:r>
                <a:rPr 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</a:p>
          </p:txBody>
        </p:sp>
        <p:sp>
          <p:nvSpPr>
            <p:cNvPr id="14" name="矩形 6"/>
            <p:cNvSpPr>
              <a:spLocks noChangeArrowheads="1"/>
            </p:cNvSpPr>
            <p:nvPr/>
          </p:nvSpPr>
          <p:spPr bwMode="auto">
            <a:xfrm>
              <a:off x="758825" y="195103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1009680" y="2285998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Win32 API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用于 Windows</a:t>
              </a:r>
            </a:p>
          </p:txBody>
        </p:sp>
        <p:pic>
          <p:nvPicPr>
            <p:cNvPr id="16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42252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009680" y="2643188"/>
              <a:ext cx="77771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POSIX API 用于 POSIX-based systems (包括UNIX，LINUX，Mac OS X的所有版本)</a:t>
              </a:r>
            </a:p>
          </p:txBody>
        </p:sp>
        <p:pic>
          <p:nvPicPr>
            <p:cNvPr id="18" name="图片 10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277971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1000100" y="3286130"/>
              <a:ext cx="77771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/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Java API 用于JAVA虚拟机(JVM)</a:t>
              </a:r>
            </a:p>
          </p:txBody>
        </p:sp>
        <p:pic>
          <p:nvPicPr>
            <p:cNvPr id="20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2225" y="340628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71802" y="214313"/>
            <a:ext cx="285752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lnSpc>
                <a:spcPct val="95000"/>
              </a:lnSpc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系统调用的实现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191314" y="1794533"/>
            <a:ext cx="4513907" cy="1097678"/>
            <a:chOff x="191314" y="1794533"/>
            <a:chExt cx="4513907" cy="1097678"/>
          </a:xfrm>
        </p:grpSpPr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583573" y="1799604"/>
              <a:ext cx="4121648" cy="1092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系统调用接口调用内核态中的系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1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统调用功能实现，并返回系统调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1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用的状态和结果</a:t>
              </a:r>
            </a:p>
          </p:txBody>
        </p:sp>
        <p:sp>
          <p:nvSpPr>
            <p:cNvPr id="12" name="矩形 6"/>
            <p:cNvSpPr>
              <a:spLocks noChangeArrowheads="1"/>
            </p:cNvSpPr>
            <p:nvPr/>
          </p:nvSpPr>
          <p:spPr bwMode="auto">
            <a:xfrm>
              <a:off x="191314" y="1794533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666" y="768954"/>
            <a:ext cx="4619893" cy="1111325"/>
            <a:chOff x="177666" y="768954"/>
            <a:chExt cx="4619893" cy="1111325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418989" y="768954"/>
              <a:ext cx="4378570" cy="425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每个系统调用对应一个系统调用号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177666" y="76895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4" name="TextBox 7"/>
            <p:cNvSpPr txBox="1">
              <a:spLocks noChangeArrowheads="1"/>
            </p:cNvSpPr>
            <p:nvPr/>
          </p:nvSpPr>
          <p:spPr bwMode="auto">
            <a:xfrm>
              <a:off x="428521" y="1121097"/>
              <a:ext cx="4297600" cy="759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71525" lvl="2" indent="-257175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系统调用接口根据系统调用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771525" lvl="2" indent="-257175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号来维护表的索引</a:t>
              </a:r>
            </a:p>
          </p:txBody>
        </p:sp>
        <p:pic>
          <p:nvPicPr>
            <p:cNvPr id="25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1066" y="123539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4"/>
          <p:cNvGrpSpPr/>
          <p:nvPr/>
        </p:nvGrpSpPr>
        <p:grpSpPr>
          <a:xfrm>
            <a:off x="169558" y="2807981"/>
            <a:ext cx="4978506" cy="1983464"/>
            <a:chOff x="169558" y="2807981"/>
            <a:chExt cx="4978506" cy="1983464"/>
          </a:xfrm>
        </p:grpSpPr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38985" y="2807981"/>
              <a:ext cx="4121648" cy="40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用户不需要知道系统调用的实现</a:t>
              </a: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69558" y="2830410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6" name="TextBox 7"/>
            <p:cNvSpPr txBox="1">
              <a:spLocks noChangeArrowheads="1"/>
            </p:cNvSpPr>
            <p:nvPr/>
          </p:nvSpPr>
          <p:spPr bwMode="auto">
            <a:xfrm>
              <a:off x="988089" y="3134677"/>
              <a:ext cx="4062386" cy="759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需要设置调用参数和获取返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2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回结果</a:t>
              </a:r>
            </a:p>
          </p:txBody>
        </p:sp>
        <p:pic>
          <p:nvPicPr>
            <p:cNvPr id="1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38362" y="324390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7"/>
            <p:cNvSpPr txBox="1">
              <a:spLocks noChangeArrowheads="1"/>
            </p:cNvSpPr>
            <p:nvPr/>
          </p:nvSpPr>
          <p:spPr bwMode="auto">
            <a:xfrm>
              <a:off x="988089" y="3791267"/>
              <a:ext cx="4062386" cy="759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操作系统接口的细节大部分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2">
                <a:lnSpc>
                  <a:spcPts val="2600"/>
                </a:lnSpc>
                <a:buClr>
                  <a:srgbClr val="0066FF"/>
                </a:buClr>
                <a:buSzPct val="80000"/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都隐藏在应用编程接口后</a:t>
              </a:r>
            </a:p>
          </p:txBody>
        </p:sp>
        <p:pic>
          <p:nvPicPr>
            <p:cNvPr id="19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38362" y="3900498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1085678" y="4400184"/>
              <a:ext cx="4062386" cy="39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3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en-US" altLang="zh-CN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· 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通过运行程序支持的库来管理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66026"/>
            <a:ext cx="4840610" cy="345993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714612" y="214296"/>
            <a:ext cx="3143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课后作业与实验</a:t>
            </a:r>
          </a:p>
        </p:txBody>
      </p:sp>
      <p:grpSp>
        <p:nvGrpSpPr>
          <p:cNvPr id="2" name="组合 38"/>
          <p:cNvGrpSpPr/>
          <p:nvPr/>
        </p:nvGrpSpPr>
        <p:grpSpPr>
          <a:xfrm>
            <a:off x="928662" y="814318"/>
            <a:ext cx="8286808" cy="828738"/>
            <a:chOff x="928662" y="814318"/>
            <a:chExt cx="8286808" cy="828738"/>
          </a:xfrm>
        </p:grpSpPr>
        <p:sp>
          <p:nvSpPr>
            <p:cNvPr id="24" name="TextBox 23"/>
            <p:cNvSpPr txBox="1"/>
            <p:nvPr/>
          </p:nvSpPr>
          <p:spPr>
            <a:xfrm>
              <a:off x="928662" y="814318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操作系统课后作业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7290" y="1242946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课堂练习与讲解，其他的课后自己完成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357304"/>
              <a:ext cx="151066" cy="148997"/>
            </a:xfrm>
            <a:prstGeom prst="rect">
              <a:avLst/>
            </a:prstGeom>
          </p:spPr>
        </p:pic>
      </p:grpSp>
      <p:grpSp>
        <p:nvGrpSpPr>
          <p:cNvPr id="3" name="组合 40"/>
          <p:cNvGrpSpPr/>
          <p:nvPr/>
        </p:nvGrpSpPr>
        <p:grpSpPr>
          <a:xfrm>
            <a:off x="902557" y="2705378"/>
            <a:ext cx="11072890" cy="2257498"/>
            <a:chOff x="928662" y="1714494"/>
            <a:chExt cx="11072890" cy="2257498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218604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实验5: 用户进程管理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2000" y="254323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实验6: CPU调度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0" y="290042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同步与互斥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2000" y="3229094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文件系统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grpSp>
          <p:nvGrpSpPr>
            <p:cNvPr id="4" name="组合 39"/>
            <p:cNvGrpSpPr/>
            <p:nvPr/>
          </p:nvGrpSpPr>
          <p:grpSpPr>
            <a:xfrm>
              <a:off x="928662" y="1714494"/>
              <a:ext cx="8215338" cy="2257498"/>
              <a:chOff x="928662" y="1714494"/>
              <a:chExt cx="8215338" cy="225749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28662" y="1714494"/>
                <a:ext cx="82153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 </a:t>
                </a:r>
                <a:r>
                  <a:rPr lang="en-US" altLang="zh-CN" sz="20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ucore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实验（课程设计相关）</a:t>
                </a:r>
                <a:endParaRPr lang="zh-CN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57290" y="250031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实验1: 系统启动及中断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57290" y="214312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实验0: 实验环境准备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57290" y="285750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实验2: 物理内存管理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57290" y="321469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实验3: 虚拟内存管理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7290" y="357188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实验4: 内核线程管理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pic>
            <p:nvPicPr>
              <p:cNvPr id="29" name="图片 28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2574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0" name="图片 29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61467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1" name="图片 30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97186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2" name="图片 31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332905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3" name="图片 32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368624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4" name="图片 33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230040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5" name="图片 34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265759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6" name="图片 35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30147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7" name="图片 36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3371970"/>
                <a:ext cx="151066" cy="148997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906084" y="1571618"/>
            <a:ext cx="82153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课程实验教学安排（基于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系统完成）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实验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1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进程控制与通信   实验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2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进程调度与死锁避免（银行家算法）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实验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3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进程互斥与同步   实验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4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段页式内存管理与虚拟存储管理</a:t>
            </a:r>
            <a:endParaRPr lang="zh-CN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214546" y="214313"/>
            <a:ext cx="5143536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lnSpc>
                <a:spcPct val="95000"/>
              </a:lnSpc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函数调用和系统调用的不同处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3528" y="768954"/>
            <a:ext cx="4248471" cy="1377557"/>
            <a:chOff x="323528" y="768954"/>
            <a:chExt cx="4248471" cy="1377557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564851" y="768954"/>
              <a:ext cx="3803868" cy="425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323528" y="76895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4" name="TextBox 7"/>
            <p:cNvSpPr txBox="1">
              <a:spLocks noChangeArrowheads="1"/>
            </p:cNvSpPr>
            <p:nvPr/>
          </p:nvSpPr>
          <p:spPr bwMode="auto">
            <a:xfrm>
              <a:off x="574382" y="1121097"/>
              <a:ext cx="39976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>
                <a:buNone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INT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IRET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指令用于系统调用</a:t>
              </a:r>
            </a:p>
          </p:txBody>
        </p:sp>
        <p:pic>
          <p:nvPicPr>
            <p:cNvPr id="25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6928" y="123539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extBox 7"/>
            <p:cNvSpPr txBox="1">
              <a:spLocks noChangeArrowheads="1"/>
            </p:cNvSpPr>
            <p:nvPr/>
          </p:nvSpPr>
          <p:spPr bwMode="auto">
            <a:xfrm>
              <a:off x="984343" y="1500180"/>
              <a:ext cx="317205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· 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系统调用时，堆栈切换和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  <a:p>
              <a:pPr marL="0" lvl="2">
                <a:buNone/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 特权级的转换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3528" y="2075070"/>
            <a:ext cx="4045191" cy="1383175"/>
            <a:chOff x="323528" y="2143122"/>
            <a:chExt cx="4045191" cy="1383175"/>
          </a:xfrm>
        </p:grpSpPr>
        <p:sp>
          <p:nvSpPr>
            <p:cNvPr id="45" name="TextBox 4"/>
            <p:cNvSpPr txBox="1">
              <a:spLocks noChangeArrowheads="1"/>
            </p:cNvSpPr>
            <p:nvPr/>
          </p:nvSpPr>
          <p:spPr bwMode="auto">
            <a:xfrm>
              <a:off x="564851" y="2143122"/>
              <a:ext cx="3803868" cy="40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 indent="-307975">
                <a:lnSpc>
                  <a:spcPts val="2600"/>
                </a:lnSpc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函数调用</a:t>
              </a:r>
            </a:p>
          </p:txBody>
        </p:sp>
        <p:sp>
          <p:nvSpPr>
            <p:cNvPr id="46" name="矩形 6"/>
            <p:cNvSpPr>
              <a:spLocks noChangeArrowheads="1"/>
            </p:cNvSpPr>
            <p:nvPr/>
          </p:nvSpPr>
          <p:spPr bwMode="auto">
            <a:xfrm>
              <a:off x="323528" y="2143122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47" name="TextBox 7"/>
            <p:cNvSpPr txBox="1">
              <a:spLocks noChangeArrowheads="1"/>
            </p:cNvSpPr>
            <p:nvPr/>
          </p:nvSpPr>
          <p:spPr bwMode="auto">
            <a:xfrm>
              <a:off x="574383" y="2495265"/>
              <a:ext cx="35085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>
                <a:buNone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CALL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RET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用于常规调用</a:t>
              </a:r>
            </a:p>
          </p:txBody>
        </p:sp>
        <p:pic>
          <p:nvPicPr>
            <p:cNvPr id="48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6928" y="2609567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7"/>
            <p:cNvSpPr txBox="1">
              <a:spLocks noChangeArrowheads="1"/>
            </p:cNvSpPr>
            <p:nvPr/>
          </p:nvSpPr>
          <p:spPr bwMode="auto">
            <a:xfrm>
              <a:off x="984343" y="3156965"/>
              <a:ext cx="3172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· 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常规调用时没有堆栈切换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66026"/>
            <a:ext cx="4840610" cy="34599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23528" y="3482853"/>
            <a:ext cx="4932040" cy="1313287"/>
            <a:chOff x="323528" y="3517290"/>
            <a:chExt cx="4932040" cy="1313287"/>
          </a:xfrm>
        </p:grpSpPr>
        <p:sp>
          <p:nvSpPr>
            <p:cNvPr id="2" name="矩形 1"/>
            <p:cNvSpPr/>
            <p:nvPr/>
          </p:nvSpPr>
          <p:spPr>
            <a:xfrm>
              <a:off x="683568" y="3537915"/>
              <a:ext cx="4572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Intel 64 and IA-32 Architectures Software Developer </a:t>
              </a:r>
              <a:r>
                <a:rPr lang="zh-CN" altLang="en-US" sz="1400" b="1" u="sng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Manualshttp://www.intel.com/content/www/us/en/processors/architectures-software-developer-manuals.html</a:t>
              </a:r>
              <a:endParaRPr lang="en-US" altLang="zh-CN" sz="1400" b="1" u="sng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18" name="矩形 6"/>
            <p:cNvSpPr>
              <a:spLocks noChangeArrowheads="1"/>
            </p:cNvSpPr>
            <p:nvPr/>
          </p:nvSpPr>
          <p:spPr bwMode="auto">
            <a:xfrm>
              <a:off x="323528" y="3517290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214546" y="214313"/>
            <a:ext cx="51435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Monotype Sorts" charset="0"/>
              <a:buNone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中断、异常和系统调用的开销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1475656" y="987574"/>
            <a:ext cx="4195319" cy="400110"/>
            <a:chOff x="1475656" y="987574"/>
            <a:chExt cx="4195319" cy="400110"/>
          </a:xfrm>
        </p:grpSpPr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1867107" y="987574"/>
              <a:ext cx="3803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超过函数调用</a:t>
              </a:r>
            </a:p>
          </p:txBody>
        </p:sp>
        <p:sp>
          <p:nvSpPr>
            <p:cNvPr id="24585" name="矩形 6"/>
            <p:cNvSpPr>
              <a:spLocks noChangeArrowheads="1"/>
            </p:cNvSpPr>
            <p:nvPr/>
          </p:nvSpPr>
          <p:spPr bwMode="auto">
            <a:xfrm>
              <a:off x="1475656" y="98757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  <p:grpSp>
        <p:nvGrpSpPr>
          <p:cNvPr id="3" name="组合 4"/>
          <p:cNvGrpSpPr/>
          <p:nvPr/>
        </p:nvGrpSpPr>
        <p:grpSpPr>
          <a:xfrm>
            <a:off x="1403648" y="1339717"/>
            <a:ext cx="3931091" cy="3268281"/>
            <a:chOff x="1403648" y="1339717"/>
            <a:chExt cx="3931091" cy="3268281"/>
          </a:xfrm>
        </p:grpSpPr>
        <p:sp>
          <p:nvSpPr>
            <p:cNvPr id="24" name="TextBox 7"/>
            <p:cNvSpPr txBox="1">
              <a:spLocks noChangeArrowheads="1"/>
            </p:cNvSpPr>
            <p:nvPr/>
          </p:nvSpPr>
          <p:spPr bwMode="auto">
            <a:xfrm>
              <a:off x="1403648" y="1339717"/>
              <a:ext cx="35085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开销：</a:t>
              </a:r>
            </a:p>
          </p:txBody>
        </p:sp>
        <p:sp>
          <p:nvSpPr>
            <p:cNvPr id="43" name="TextBox 7"/>
            <p:cNvSpPr txBox="1">
              <a:spLocks noChangeArrowheads="1"/>
            </p:cNvSpPr>
            <p:nvPr/>
          </p:nvSpPr>
          <p:spPr bwMode="auto">
            <a:xfrm>
              <a:off x="2161199" y="1718800"/>
              <a:ext cx="31720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引导机制</a:t>
              </a:r>
            </a:p>
          </p:txBody>
        </p:sp>
        <p:pic>
          <p:nvPicPr>
            <p:cNvPr id="44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79712" y="183310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Box 7"/>
            <p:cNvSpPr txBox="1">
              <a:spLocks noChangeArrowheads="1"/>
            </p:cNvSpPr>
            <p:nvPr/>
          </p:nvSpPr>
          <p:spPr bwMode="auto">
            <a:xfrm>
              <a:off x="2162685" y="2075990"/>
              <a:ext cx="31720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/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建立内核堆栈</a:t>
              </a:r>
            </a:p>
          </p:txBody>
        </p:sp>
        <p:pic>
          <p:nvPicPr>
            <p:cNvPr id="52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81198" y="219029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extBox 7"/>
            <p:cNvSpPr txBox="1">
              <a:spLocks noChangeArrowheads="1"/>
            </p:cNvSpPr>
            <p:nvPr/>
          </p:nvSpPr>
          <p:spPr bwMode="auto">
            <a:xfrm>
              <a:off x="2161199" y="2426784"/>
              <a:ext cx="31720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验证参数</a:t>
              </a:r>
            </a:p>
          </p:txBody>
        </p:sp>
        <p:pic>
          <p:nvPicPr>
            <p:cNvPr id="54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79712" y="254108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162685" y="2783974"/>
              <a:ext cx="317205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/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内核态映射到用户态的地址空间</a:t>
              </a:r>
            </a:p>
          </p:txBody>
        </p:sp>
        <p:pic>
          <p:nvPicPr>
            <p:cNvPr id="56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81198" y="289827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2162685" y="3865994"/>
              <a:ext cx="31720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内核态独立地址空间</a:t>
              </a:r>
            </a:p>
          </p:txBody>
        </p:sp>
        <p:pic>
          <p:nvPicPr>
            <p:cNvPr id="58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81198" y="398029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Box 7"/>
            <p:cNvSpPr txBox="1">
              <a:spLocks noChangeArrowheads="1"/>
            </p:cNvSpPr>
            <p:nvPr/>
          </p:nvSpPr>
          <p:spPr bwMode="auto">
            <a:xfrm>
              <a:off x="2195736" y="3468490"/>
              <a:ext cx="2560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· 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更新页面映射权限</a:t>
              </a:r>
            </a:p>
          </p:txBody>
        </p: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209384" y="4238666"/>
              <a:ext cx="8845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· TLB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70" name="矩形 6"/>
            <p:cNvSpPr>
              <a:spLocks noChangeArrowheads="1"/>
            </p:cNvSpPr>
            <p:nvPr/>
          </p:nvSpPr>
          <p:spPr bwMode="auto">
            <a:xfrm>
              <a:off x="1475656" y="1352985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665163" y="158750"/>
            <a:ext cx="7878762" cy="511175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MS PGothic" charset="0"/>
              </a:rPr>
              <a:t>系统调用示例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11576A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MS PGothic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44312" y="890753"/>
            <a:ext cx="5364163" cy="469893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lvl="1" indent="-306388">
              <a:lnSpc>
                <a:spcPct val="95000"/>
              </a:lnSpc>
              <a:buClr>
                <a:srgbClr val="000099"/>
              </a:buClr>
              <a:defRPr/>
            </a:pPr>
            <a:r>
              <a:rPr lang="zh-CN" altLang="en-US" sz="20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000" b="1" dirty="0">
                <a:solidFill>
                  <a:srgbClr val="11576A"/>
                </a:solidFill>
                <a:latin typeface="Calibri" pitchFamily="34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MS PGothic" charset="0"/>
              </a:rPr>
              <a:t>文件复制过程中的系统调用序列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11576A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MS PGothic" charset="0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5148213" y="771550"/>
            <a:ext cx="302418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// System call numbers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SYS_fork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1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SYS_exit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2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SYS_wait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3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SYS_pipe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4</a:t>
            </a:r>
          </a:p>
          <a:p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SYS_write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5</a:t>
            </a:r>
          </a:p>
          <a:p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SYS_read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6</a:t>
            </a:r>
          </a:p>
          <a:p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SYS_close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7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SYS_kill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8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SYS_exec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9</a:t>
            </a:r>
          </a:p>
          <a:p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SYS_open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10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SYS_mknod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11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SYS_unlink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12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SYS_fstat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13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SYS_link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14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SYS_mkdir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15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SYS_chdir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16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SYS_dup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 17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SYS_getpid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18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SYS_sbrk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 19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SYS_sleep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 20</a:t>
            </a:r>
          </a:p>
          <a:p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#define 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SYS_procmem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rPr>
              <a:t> 21</a:t>
            </a:r>
            <a:endParaRPr lang="en-US" altLang="zh-CN" sz="1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544" y="1309843"/>
            <a:ext cx="4519193" cy="3350139"/>
            <a:chOff x="467544" y="1309843"/>
            <a:chExt cx="4519193" cy="3350139"/>
          </a:xfrm>
        </p:grpSpPr>
        <p:pic>
          <p:nvPicPr>
            <p:cNvPr id="7" name="图片 6" descr="1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544" y="1309843"/>
              <a:ext cx="4357717" cy="3350139"/>
            </a:xfrm>
            <a:prstGeom prst="rect">
              <a:avLst/>
            </a:prstGeom>
          </p:spPr>
        </p:pic>
        <p:sp>
          <p:nvSpPr>
            <p:cNvPr id="8" name="Rectangle 1"/>
            <p:cNvSpPr txBox="1">
              <a:spLocks noChangeArrowheads="1"/>
            </p:cNvSpPr>
            <p:nvPr/>
          </p:nvSpPr>
          <p:spPr>
            <a:xfrm>
              <a:off x="690443" y="1486724"/>
              <a:ext cx="1071570" cy="357190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MS PGothic" charset="0"/>
                </a:rPr>
                <a:t>源文件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9" name="Rectangle 1"/>
            <p:cNvSpPr txBox="1">
              <a:spLocks noChangeArrowheads="1"/>
            </p:cNvSpPr>
            <p:nvPr/>
          </p:nvSpPr>
          <p:spPr>
            <a:xfrm>
              <a:off x="3700853" y="1498782"/>
              <a:ext cx="1285884" cy="357190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r>
                <a:rPr lang="zh-CN" altLang="en-US" sz="1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目标文件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762013" y="1687585"/>
              <a:ext cx="214314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获取输入文件名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在屏幕显示提示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等待并接收键盘输入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获取输出文件名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在屏幕显示提示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等待并接收键盘输入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打开输入文件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如果文件不存在，出错退出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创建输出文件</a:t>
              </a: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如果文件存在，出错退出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循环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读取输入文件</a:t>
              </a: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写入输出文件</a:t>
              </a: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直到读取结束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关闭输出文件</a:t>
              </a: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在屏幕显示完成信息</a:t>
              </a:r>
              <a:endPara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正常退出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526809" y="768954"/>
            <a:ext cx="7831405" cy="724957"/>
            <a:chOff x="526809" y="768954"/>
            <a:chExt cx="7831405" cy="724957"/>
          </a:xfrm>
        </p:grpSpPr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904612" y="768954"/>
              <a:ext cx="566125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在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ucore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中库函数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read()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的功能是读文件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26809" y="76895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55344" y="1093801"/>
              <a:ext cx="7102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user/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libs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/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file.h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: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read(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fd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, void *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buf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,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length)</a:t>
              </a:r>
            </a:p>
          </p:txBody>
        </p:sp>
        <p:pic>
          <p:nvPicPr>
            <p:cNvPr id="12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1235399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4"/>
          <p:cNvGrpSpPr/>
          <p:nvPr/>
        </p:nvGrpSpPr>
        <p:grpSpPr>
          <a:xfrm>
            <a:off x="526809" y="1466488"/>
            <a:ext cx="7831405" cy="1845716"/>
            <a:chOff x="526809" y="1466488"/>
            <a:chExt cx="7831405" cy="1845716"/>
          </a:xfrm>
        </p:grpSpPr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945556" y="1466488"/>
              <a:ext cx="566125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8575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库函数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read()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的参数和返回值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14" name="矩形 6"/>
            <p:cNvSpPr>
              <a:spLocks noChangeArrowheads="1"/>
            </p:cNvSpPr>
            <p:nvPr/>
          </p:nvSpPr>
          <p:spPr bwMode="auto">
            <a:xfrm>
              <a:off x="526809" y="1466488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1255344" y="1804983"/>
              <a:ext cx="7102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fd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—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文件句柄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16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193293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1255344" y="2173616"/>
              <a:ext cx="7102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2860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void  *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buf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—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数据缓冲区指针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18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230156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1255344" y="2543461"/>
              <a:ext cx="7102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2860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 length—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数据缓冲区长度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0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267141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7"/>
            <p:cNvSpPr txBox="1">
              <a:spLocks noChangeArrowheads="1"/>
            </p:cNvSpPr>
            <p:nvPr/>
          </p:nvSpPr>
          <p:spPr bwMode="auto">
            <a:xfrm>
              <a:off x="1255344" y="2912094"/>
              <a:ext cx="7102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2860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int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return_value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: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返回读出数据长度</a:t>
              </a:r>
              <a:endPara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pic>
          <p:nvPicPr>
            <p:cNvPr id="22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3040044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5"/>
          <p:cNvGrpSpPr/>
          <p:nvPr/>
        </p:nvGrpSpPr>
        <p:grpSpPr>
          <a:xfrm>
            <a:off x="526809" y="3297784"/>
            <a:ext cx="6688397" cy="788668"/>
            <a:chOff x="526809" y="3297784"/>
            <a:chExt cx="6688397" cy="788668"/>
          </a:xfrm>
        </p:grpSpPr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>
              <a:off x="945556" y="3297784"/>
              <a:ext cx="566125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2860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库函数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read()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使用示例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endParaRPr>
            </a:p>
          </p:txBody>
        </p:sp>
        <p:sp>
          <p:nvSpPr>
            <p:cNvPr id="25" name="矩形 6"/>
            <p:cNvSpPr>
              <a:spLocks noChangeArrowheads="1"/>
            </p:cNvSpPr>
            <p:nvPr/>
          </p:nvSpPr>
          <p:spPr bwMode="auto">
            <a:xfrm>
              <a:off x="526809" y="3297784"/>
              <a:ext cx="4143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latin typeface="Calibri" pitchFamily="34" charset="0"/>
              </a:endParaRPr>
            </a:p>
          </p:txBody>
        </p:sp>
        <p:sp>
          <p:nvSpPr>
            <p:cNvPr id="26" name="TextBox 7"/>
            <p:cNvSpPr txBox="1">
              <a:spLocks noChangeArrowheads="1"/>
            </p:cNvSpPr>
            <p:nvPr/>
          </p:nvSpPr>
          <p:spPr bwMode="auto">
            <a:xfrm>
              <a:off x="1255344" y="3686342"/>
              <a:ext cx="595986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indent="-22860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in sfs_filetest1.c: ret = read(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fd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, data,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len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);</a:t>
              </a:r>
            </a:p>
          </p:txBody>
        </p:sp>
        <p:pic>
          <p:nvPicPr>
            <p:cNvPr id="27" name="图片 8" descr="小点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60209" y="381429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Rectangle 1"/>
          <p:cNvSpPr txBox="1">
            <a:spLocks noChangeArrowheads="1"/>
          </p:cNvSpPr>
          <p:nvPr/>
        </p:nvSpPr>
        <p:spPr>
          <a:xfrm>
            <a:off x="665163" y="158750"/>
            <a:ext cx="7878762" cy="511175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MS PGothic" charset="0"/>
              </a:rPr>
              <a:t>系统调用示例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11576A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MS PGothic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2879741" y="158750"/>
            <a:ext cx="4478341" cy="511175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系统调用库接口示例</a:t>
            </a:r>
            <a:endParaRPr lang="en-US" altLang="zh-CN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04612" y="768954"/>
            <a:ext cx="6806804" cy="1728713"/>
            <a:chOff x="904612" y="768954"/>
            <a:chExt cx="6806804" cy="1728713"/>
          </a:xfrm>
        </p:grpSpPr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904612" y="768954"/>
              <a:ext cx="56612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chemeClr val="folHlink"/>
                </a:buClr>
                <a:defRPr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sfs_filetest1.c: ret=read(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fd,data,len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SimSun" charset="0"/>
                </a:rPr>
                <a:t>);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908978" y="928007"/>
              <a:ext cx="680243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……</a:t>
              </a: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8029a1:	8b 45 10   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0x10(%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ebp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),%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eax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endParaRP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8029a4:	89 44 24 08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%eax,0x8(%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esp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</a:t>
              </a: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8029a8:	8b 45 0c   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0xc(%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ebp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),%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eax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endParaRP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8029ab:	89 44 24 04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%eax,0x4(%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esp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</a:t>
              </a: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8029af:	8b 45 08   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0x8(%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ebp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),%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eax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endParaRP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8029b2:	89 04 24             	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mov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eax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,(%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esp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)</a:t>
              </a:r>
            </a:p>
            <a:p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8029b5:	e8 33 d8 ff </a:t>
              </a:r>
              <a:r>
                <a:rPr lang="en-US" altLang="zh-CN" sz="12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ff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charset="0"/>
                </a:rPr>
                <a:t>       	call   8001ed &lt;read&gt;</a:t>
              </a:r>
              <a:endParaRPr lang="zh-CN" altLang="en-US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Comic Sans MS" charset="0"/>
              </a:endParaRPr>
            </a:p>
          </p:txBody>
        </p:sp>
      </p:grpSp>
      <p:sp>
        <p:nvSpPr>
          <p:cNvPr id="29" name="TextBox 5"/>
          <p:cNvSpPr>
            <a:spLocks noChangeArrowheads="1"/>
          </p:cNvSpPr>
          <p:nvPr/>
        </p:nvSpPr>
        <p:spPr bwMode="auto">
          <a:xfrm>
            <a:off x="904612" y="2427734"/>
            <a:ext cx="694213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syscall(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num, ...) {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asm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volatile (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"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%1;"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: "=a" (ret)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: "</a:t>
            </a: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" (T_SYSCALL),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"a" (num),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"d" (a[0]),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"c" (a[1]),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"b" (a[2]),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"D" (a[3]),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  "S" (a[4])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		: "cc", "memory");</a:t>
            </a:r>
          </a:p>
          <a:p>
            <a:pPr eaLnBrk="1" hangingPunct="1"/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	return ret;</a:t>
            </a:r>
          </a:p>
          <a:p>
            <a:pPr eaLnBrk="1" hangingPunct="1"/>
            <a:endParaRPr lang="en-US" sz="1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>
            <a:spLocks noChangeArrowheads="1"/>
          </p:cNvSpPr>
          <p:nvPr/>
        </p:nvSpPr>
        <p:spPr bwMode="auto">
          <a:xfrm>
            <a:off x="785786" y="928676"/>
            <a:ext cx="6174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1. kern/trap/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trapentry.S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alltraps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428596" y="158750"/>
            <a:ext cx="8407431" cy="511175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 algn="ctr">
              <a:defRPr/>
            </a:pPr>
            <a:r>
              <a:rPr lang="en-US" altLang="zh-CN" sz="3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ucore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系统调用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read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(</a:t>
            </a:r>
            <a:r>
              <a:rPr lang="en-US" altLang="zh-CN" sz="3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fd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SimSun" charset="0"/>
              </a:rPr>
              <a:t>, buffer, length)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的实现</a:t>
            </a:r>
            <a:endParaRPr lang="en-US" altLang="zh-CN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</a:endParaRPr>
          </a:p>
        </p:txBody>
      </p:sp>
      <p:sp>
        <p:nvSpPr>
          <p:cNvPr id="4" name="TextBox 5"/>
          <p:cNvSpPr>
            <a:spLocks noChangeArrowheads="1"/>
          </p:cNvSpPr>
          <p:nvPr/>
        </p:nvSpPr>
        <p:spPr bwMode="auto">
          <a:xfrm>
            <a:off x="785786" y="1328786"/>
            <a:ext cx="6174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2. kern/trap/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trap.c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trap()</a:t>
            </a: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tf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trapno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== T_SYSCALL</a:t>
            </a:r>
          </a:p>
        </p:txBody>
      </p:sp>
      <p:sp>
        <p:nvSpPr>
          <p:cNvPr id="9" name="TextBox 5"/>
          <p:cNvSpPr>
            <a:spLocks noChangeArrowheads="1"/>
          </p:cNvSpPr>
          <p:nvPr/>
        </p:nvSpPr>
        <p:spPr bwMode="auto">
          <a:xfrm>
            <a:off x="787611" y="2033483"/>
            <a:ext cx="6174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3. kern/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syscall.c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tf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tf_regs.reg_eax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==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SYS_read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5"/>
          <p:cNvSpPr>
            <a:spLocks noChangeArrowheads="1"/>
          </p:cNvSpPr>
          <p:nvPr/>
        </p:nvSpPr>
        <p:spPr bwMode="auto">
          <a:xfrm>
            <a:off x="785786" y="2738180"/>
            <a:ext cx="6174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4. kern/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syscall.c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sys_read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tf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fd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buf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, length</a:t>
            </a:r>
          </a:p>
        </p:txBody>
      </p:sp>
      <p:sp>
        <p:nvSpPr>
          <p:cNvPr id="12" name="TextBox 5"/>
          <p:cNvSpPr>
            <a:spLocks noChangeArrowheads="1"/>
          </p:cNvSpPr>
          <p:nvPr/>
        </p:nvSpPr>
        <p:spPr bwMode="auto">
          <a:xfrm>
            <a:off x="783961" y="3426628"/>
            <a:ext cx="6174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5. kern/fs/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sysfile.c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sysfile_read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读取文件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"/>
          <p:cNvSpPr>
            <a:spLocks noChangeArrowheads="1"/>
          </p:cNvSpPr>
          <p:nvPr/>
        </p:nvSpPr>
        <p:spPr bwMode="auto">
          <a:xfrm>
            <a:off x="783960" y="4131325"/>
            <a:ext cx="6174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6. kern/trap/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trapentry.S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trapret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468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9" grpId="0"/>
      <p:bldP spid="10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6" y="0"/>
            <a:ext cx="9140974" cy="5141934"/>
          </a:xfrm>
          <a:prstGeom prst="rect">
            <a:avLst/>
          </a:prstGeom>
        </p:spPr>
      </p:pic>
      <p:pic>
        <p:nvPicPr>
          <p:cNvPr id="5" name="图片 4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923678"/>
            <a:ext cx="4591364" cy="12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90441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01,&quot;width&quot;:594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4921</Words>
  <Application>Microsoft Office PowerPoint</Application>
  <PresentationFormat>全屏显示(16:9)</PresentationFormat>
  <Paragraphs>856</Paragraphs>
  <Slides>96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6" baseType="lpstr">
      <vt:lpstr>-apple-system</vt:lpstr>
      <vt:lpstr>Helvetica Neue</vt:lpstr>
      <vt:lpstr>Monotype Sorts</vt:lpstr>
      <vt:lpstr>PingFang SC</vt:lpstr>
      <vt:lpstr>微软雅黑</vt:lpstr>
      <vt:lpstr>张海山锐谐体2.0-授权联系：Samtype@QQ.com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处理器系统架构</vt:lpstr>
      <vt:lpstr>指令运行方式</vt:lpstr>
      <vt:lpstr>指令运行过程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中断</vt:lpstr>
      <vt:lpstr>中断分类</vt:lpstr>
      <vt:lpstr>PowerPoint 演示文稿</vt:lpstr>
      <vt:lpstr>中断向量表 IDT  IDTR</vt:lpstr>
      <vt:lpstr>PowerPoint 演示文稿</vt:lpstr>
      <vt:lpstr>IDT，IDTR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红星 阳</cp:lastModifiedBy>
  <cp:revision>186</cp:revision>
  <dcterms:created xsi:type="dcterms:W3CDTF">2015-01-11T06:38:50Z</dcterms:created>
  <dcterms:modified xsi:type="dcterms:W3CDTF">2024-09-13T02:52:10Z</dcterms:modified>
</cp:coreProperties>
</file>